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2"/>
  </p:notesMasterIdLst>
  <p:sldIdLst>
    <p:sldId id="360" r:id="rId2"/>
    <p:sldId id="369" r:id="rId3"/>
    <p:sldId id="361" r:id="rId4"/>
    <p:sldId id="370" r:id="rId5"/>
    <p:sldId id="371" r:id="rId6"/>
    <p:sldId id="372" r:id="rId7"/>
    <p:sldId id="373" r:id="rId8"/>
    <p:sldId id="362" r:id="rId9"/>
    <p:sldId id="363" r:id="rId10"/>
    <p:sldId id="364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709" autoAdjust="0"/>
  </p:normalViewPr>
  <p:slideViewPr>
    <p:cSldViewPr>
      <p:cViewPr varScale="1">
        <p:scale>
          <a:sx n="83" d="100"/>
          <a:sy n="83" d="100"/>
        </p:scale>
        <p:origin x="145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7E53A-CA1A-4CEF-BE15-CA9DC1288B2D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CED4C-5055-4144-8CD8-1EF38CB04D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83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a-IR" dirty="0" smtClean="0"/>
              <a:t>عنوان اصلی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  <a:cs typeface="B Nazanin" panose="00000400000000000000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عنوان فرعی</a:t>
            </a:r>
            <a:endParaRPr lang="fa-IR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334000" y="5867400"/>
            <a:ext cx="2514600" cy="58477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a-IR" sz="1800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rPr>
              <a:t>نام استاد:</a:t>
            </a:r>
            <a:endParaRPr lang="en-US" sz="1800" kern="1200" baseline="0" dirty="0" smtClean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r" rtl="1">
              <a:buNone/>
              <a:defRPr sz="2000">
                <a:solidFill>
                  <a:schemeClr val="tx1">
                    <a:tint val="75000"/>
                  </a:schemeClr>
                </a:solidFill>
                <a:cs typeface="B Nazanin" panose="000004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 smtClean="0"/>
              <a:t>نمونه فونت متن 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عنوان اصلی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عنوان اصلی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عنوان تیترها</a:t>
            </a:r>
            <a:endParaRPr lang="en-US" dirty="0" smtClean="0"/>
          </a:p>
          <a:p>
            <a:pPr lvl="1"/>
            <a:r>
              <a:rPr lang="fa-IR" dirty="0" smtClean="0"/>
              <a:t>سطح دوم</a:t>
            </a:r>
            <a:endParaRPr lang="en-US" dirty="0" smtClean="0"/>
          </a:p>
          <a:p>
            <a:pPr lvl="2"/>
            <a:r>
              <a:rPr lang="fa-IR" dirty="0" smtClean="0"/>
              <a:t>سطح سوم</a:t>
            </a:r>
            <a:endParaRPr lang="en-US" dirty="0" smtClean="0"/>
          </a:p>
          <a:p>
            <a:pPr lvl="3"/>
            <a:r>
              <a:rPr lang="fa-IR" dirty="0" smtClean="0"/>
              <a:t>سطح چهارم</a:t>
            </a:r>
            <a:endParaRPr lang="en-US" dirty="0" smtClean="0"/>
          </a:p>
          <a:p>
            <a:pPr lvl="4"/>
            <a:r>
              <a:rPr lang="fa-IR" dirty="0" smtClean="0"/>
              <a:t>سطح پنجم</a:t>
            </a:r>
          </a:p>
          <a:p>
            <a:pPr lvl="0"/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عنوان تیترها</a:t>
            </a:r>
            <a:endParaRPr lang="en-US" dirty="0" smtClean="0"/>
          </a:p>
          <a:p>
            <a:pPr lvl="1"/>
            <a:r>
              <a:rPr lang="fa-IR" dirty="0" smtClean="0"/>
              <a:t>سطح دوم</a:t>
            </a:r>
            <a:endParaRPr lang="en-US" dirty="0" smtClean="0"/>
          </a:p>
          <a:p>
            <a:pPr lvl="2"/>
            <a:r>
              <a:rPr lang="fa-IR" dirty="0" smtClean="0"/>
              <a:t>سطح سوم</a:t>
            </a:r>
            <a:endParaRPr lang="en-US" dirty="0" smtClean="0"/>
          </a:p>
          <a:p>
            <a:pPr lvl="3"/>
            <a:r>
              <a:rPr lang="fa-IR" dirty="0" smtClean="0"/>
              <a:t>سطح چهارم</a:t>
            </a:r>
            <a:endParaRPr lang="en-US" dirty="0" smtClean="0"/>
          </a:p>
          <a:p>
            <a:pPr lvl="4"/>
            <a:r>
              <a:rPr lang="fa-IR" dirty="0" smtClean="0"/>
              <a:t>سطح پنجم</a:t>
            </a:r>
          </a:p>
          <a:p>
            <a:pPr lvl="0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FD335E1F-FB46-4072-8F63-72BD371F4232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  <a:cs typeface="B Nazanin" panose="00000400000000000000" pitchFamily="2" charset="-78"/>
              </a:defRPr>
            </a:lvl1pPr>
          </a:lstStyle>
          <a:p>
            <a:r>
              <a:rPr lang="fa-IR" dirty="0" smtClean="0"/>
              <a:t>نام استاد: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  <a:cs typeface="B Nazanin" panose="00000400000000000000" pitchFamily="2" charset="-78"/>
              </a:defRPr>
            </a:lvl1pPr>
          </a:lstStyle>
          <a:p>
            <a:r>
              <a:rPr lang="fa-IR" dirty="0" smtClean="0"/>
              <a:t>لوگو ناصر خسرو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15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alphaModFix amt="9000"/>
            <a:lum/>
          </a:blip>
          <a:srcRect/>
          <a:stretch>
            <a:fillRect l="15000" t="19000" r="15000" b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a-IR" dirty="0" smtClean="0"/>
              <a:t>عنوان اصلی 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a-IR" dirty="0" smtClean="0"/>
              <a:t>عنوان تیترها</a:t>
            </a:r>
            <a:endParaRPr lang="en-US" dirty="0" smtClean="0"/>
          </a:p>
          <a:p>
            <a:pPr lvl="1"/>
            <a:r>
              <a:rPr lang="fa-IR" dirty="0" smtClean="0"/>
              <a:t>سطح دوم</a:t>
            </a:r>
            <a:endParaRPr lang="en-US" dirty="0" smtClean="0"/>
          </a:p>
          <a:p>
            <a:pPr lvl="2"/>
            <a:r>
              <a:rPr lang="fa-IR" dirty="0" smtClean="0"/>
              <a:t>سطح سوم</a:t>
            </a:r>
            <a:endParaRPr lang="en-US" dirty="0" smtClean="0"/>
          </a:p>
          <a:p>
            <a:pPr lvl="3"/>
            <a:r>
              <a:rPr lang="fa-IR" dirty="0" smtClean="0"/>
              <a:t>سطح چهارم</a:t>
            </a:r>
            <a:endParaRPr lang="en-US" dirty="0" smtClean="0"/>
          </a:p>
          <a:p>
            <a:pPr lvl="4"/>
            <a:r>
              <a:rPr lang="fa-IR" dirty="0" smtClean="0"/>
              <a:t>سطح پنجم</a:t>
            </a:r>
            <a:endParaRPr lang="fa-IR" dirty="0"/>
          </a:p>
        </p:txBody>
      </p: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5562600"/>
            <a:ext cx="1119188" cy="1065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8" r:id="rId3"/>
    <p:sldLayoutId id="2147483701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B Nazanin" panose="00000400000000000000" pitchFamily="2" charset="-78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رفتار </a:t>
            </a:r>
            <a:r>
              <a:rPr lang="fa-IR" dirty="0" err="1" smtClean="0"/>
              <a:t>انگیزشی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70764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40" y="457200"/>
            <a:ext cx="7550727" cy="5668963"/>
          </a:xfrm>
        </p:spPr>
      </p:pic>
    </p:spTree>
    <p:extLst>
      <p:ext uri="{BB962C8B-B14F-4D97-AF65-F5344CB8AC3E}">
        <p14:creationId xmlns:p14="http://schemas.microsoft.com/office/powerpoint/2010/main" val="294802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دقت، توجه، هوشیاری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6703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/>
              <a:t>توجه چیست؟ بر حسب حس های مختلف</a:t>
            </a:r>
          </a:p>
          <a:p>
            <a:pPr lvl="1"/>
            <a:r>
              <a:rPr lang="en-US" dirty="0" smtClean="0"/>
              <a:t>attention</a:t>
            </a:r>
            <a:endParaRPr lang="fa-IR" dirty="0" smtClean="0"/>
          </a:p>
          <a:p>
            <a:r>
              <a:rPr lang="fa-IR" dirty="0" smtClean="0"/>
              <a:t>دقت چیست؟ </a:t>
            </a:r>
            <a:r>
              <a:rPr lang="en-US" dirty="0" smtClean="0"/>
              <a:t>focus</a:t>
            </a:r>
            <a:endParaRPr lang="fa-IR" dirty="0" smtClean="0"/>
          </a:p>
          <a:p>
            <a:r>
              <a:rPr lang="fa-IR" dirty="0" smtClean="0"/>
              <a:t>اثر انتظار بر توجه و دقت اثر مثبت دارد</a:t>
            </a:r>
          </a:p>
          <a:p>
            <a:r>
              <a:rPr lang="fa-IR" dirty="0" smtClean="0"/>
              <a:t>انتظار مدت زمان واکنش را نیز تحت تاثیر قرار میدهد</a:t>
            </a:r>
          </a:p>
          <a:p>
            <a:r>
              <a:rPr lang="en-US" dirty="0" err="1" smtClean="0"/>
              <a:t>Hemiagnosia</a:t>
            </a:r>
            <a:r>
              <a:rPr lang="fa-IR" dirty="0" smtClean="0"/>
              <a:t> غفلت از نیمی از بدن نشانگر عدم دقت به نیمی از بدن است</a:t>
            </a:r>
          </a:p>
          <a:p>
            <a:r>
              <a:rPr lang="fa-IR" dirty="0" smtClean="0"/>
              <a:t>غفلت نیمه چپ بدن نشانگر اختلال در </a:t>
            </a:r>
            <a:r>
              <a:rPr lang="fa-IR" dirty="0" err="1" smtClean="0"/>
              <a:t>آهیانه</a:t>
            </a:r>
            <a:r>
              <a:rPr lang="fa-IR" dirty="0" smtClean="0"/>
              <a:t> راست، </a:t>
            </a:r>
            <a:r>
              <a:rPr lang="fa-IR" dirty="0" err="1" smtClean="0"/>
              <a:t>اینسولای</a:t>
            </a:r>
            <a:r>
              <a:rPr lang="fa-IR" dirty="0" smtClean="0"/>
              <a:t> راست و </a:t>
            </a:r>
            <a:r>
              <a:rPr lang="fa-IR" dirty="0" err="1" smtClean="0"/>
              <a:t>اکسیپیتال</a:t>
            </a:r>
            <a:r>
              <a:rPr lang="fa-IR" dirty="0" smtClean="0"/>
              <a:t> راست می باشد</a:t>
            </a:r>
          </a:p>
          <a:p>
            <a:endParaRPr lang="fa-IR" dirty="0" smtClean="0"/>
          </a:p>
          <a:p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21502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نیمکره راست برای آسیب فضایی طرف راست و چپ و نیمکره چپ برای آسیب فضایی طرف راست موثر است. </a:t>
            </a:r>
          </a:p>
          <a:p>
            <a:r>
              <a:rPr lang="fa-IR" dirty="0" smtClean="0"/>
              <a:t>به همین جهت بیشتر آسیب های اختلال توجه و دقت مربوط به طرف چپ است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94216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قطع جسم پینه ای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درک میدان چشم راست مانند افراد معمولی است</a:t>
            </a:r>
          </a:p>
          <a:p>
            <a:r>
              <a:rPr lang="fa-IR" dirty="0" smtClean="0"/>
              <a:t>شیئی در میدان چشم چپ قابل شناسایی نیست</a:t>
            </a:r>
          </a:p>
          <a:p>
            <a:r>
              <a:rPr lang="fa-IR" dirty="0" smtClean="0"/>
              <a:t>لمس </a:t>
            </a:r>
            <a:r>
              <a:rPr lang="fa-IR" dirty="0" err="1" smtClean="0"/>
              <a:t>شئی</a:t>
            </a:r>
            <a:r>
              <a:rPr lang="fa-IR" dirty="0" smtClean="0"/>
              <a:t> با دست چپ قابل درک نیست</a:t>
            </a:r>
          </a:p>
          <a:p>
            <a:r>
              <a:rPr lang="fa-IR" dirty="0" smtClean="0"/>
              <a:t>لمس </a:t>
            </a:r>
            <a:r>
              <a:rPr lang="fa-IR" dirty="0" err="1" smtClean="0"/>
              <a:t>شئی</a:t>
            </a:r>
            <a:r>
              <a:rPr lang="fa-IR" dirty="0" smtClean="0"/>
              <a:t> با دست راست قابل درک و شناسایی است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95151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توجه در لکه زرد به قطب لب </a:t>
            </a:r>
            <a:r>
              <a:rPr lang="fa-IR" dirty="0" err="1" smtClean="0"/>
              <a:t>اکسیپیتال</a:t>
            </a:r>
            <a:r>
              <a:rPr lang="fa-IR" dirty="0" smtClean="0"/>
              <a:t> متوجه است</a:t>
            </a:r>
          </a:p>
          <a:p>
            <a:r>
              <a:rPr lang="fa-IR" dirty="0" smtClean="0"/>
              <a:t>از مرکز لکه زرد به محیط که میرویم دقت کمتر میشود و تصویر از قطب </a:t>
            </a:r>
            <a:r>
              <a:rPr lang="fa-IR" dirty="0" err="1" smtClean="0"/>
              <a:t>اکسیپتیال</a:t>
            </a:r>
            <a:r>
              <a:rPr lang="fa-IR" dirty="0" smtClean="0"/>
              <a:t> به محیط متوجه می شود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67455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مناطق مغزی موثر در دقت و توجه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هسته </a:t>
            </a:r>
            <a:r>
              <a:rPr lang="fa-IR" dirty="0" err="1" smtClean="0"/>
              <a:t>تالاموس</a:t>
            </a:r>
            <a:r>
              <a:rPr lang="fa-IR" dirty="0" smtClean="0"/>
              <a:t>، بخش </a:t>
            </a:r>
            <a:r>
              <a:rPr lang="fa-IR" dirty="0" err="1" smtClean="0"/>
              <a:t>پولوینار</a:t>
            </a:r>
            <a:endParaRPr lang="fa-IR" dirty="0" smtClean="0"/>
          </a:p>
          <a:p>
            <a:r>
              <a:rPr lang="fa-IR" dirty="0" smtClean="0"/>
              <a:t>افزایش ترشح </a:t>
            </a:r>
            <a:r>
              <a:rPr lang="fa-IR" dirty="0" err="1" smtClean="0"/>
              <a:t>گابا</a:t>
            </a:r>
            <a:r>
              <a:rPr lang="fa-IR" dirty="0" smtClean="0"/>
              <a:t> در هسته </a:t>
            </a:r>
            <a:r>
              <a:rPr lang="fa-IR" dirty="0" err="1" smtClean="0"/>
              <a:t>پولوینار</a:t>
            </a:r>
            <a:endParaRPr lang="fa-IR" dirty="0" smtClean="0"/>
          </a:p>
          <a:p>
            <a:r>
              <a:rPr lang="fa-IR" dirty="0" smtClean="0"/>
              <a:t>ارتباط با چشم ها و میدان دید پیشانی (</a:t>
            </a:r>
            <a:r>
              <a:rPr lang="fa-IR" dirty="0" err="1" smtClean="0"/>
              <a:t>برودمن</a:t>
            </a:r>
            <a:r>
              <a:rPr lang="fa-IR" dirty="0" smtClean="0"/>
              <a:t> 8) برای معطوف شدن به سمت محرک با مناطق زیر</a:t>
            </a:r>
          </a:p>
          <a:p>
            <a:r>
              <a:rPr lang="fa-IR" dirty="0" smtClean="0"/>
              <a:t>مناطق </a:t>
            </a:r>
            <a:r>
              <a:rPr lang="en-US" dirty="0" smtClean="0"/>
              <a:t>V2-3-4</a:t>
            </a:r>
            <a:r>
              <a:rPr lang="fa-IR" dirty="0" smtClean="0"/>
              <a:t> لب </a:t>
            </a:r>
            <a:r>
              <a:rPr lang="fa-IR" dirty="0" err="1" smtClean="0"/>
              <a:t>آهیانه</a:t>
            </a:r>
            <a:r>
              <a:rPr lang="fa-IR" dirty="0" smtClean="0"/>
              <a:t> و لب گیجگاهی با تمرکز </a:t>
            </a:r>
            <a:endParaRPr lang="fa-IR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6934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760" y="1600200"/>
            <a:ext cx="3312480" cy="4525963"/>
          </a:xfrm>
        </p:spPr>
      </p:pic>
    </p:spTree>
    <p:extLst>
      <p:ext uri="{BB962C8B-B14F-4D97-AF65-F5344CB8AC3E}">
        <p14:creationId xmlns:p14="http://schemas.microsoft.com/office/powerpoint/2010/main" val="203215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225953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</TotalTime>
  <Words>222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 Nazanin</vt:lpstr>
      <vt:lpstr>Calibri</vt:lpstr>
      <vt:lpstr>Office Theme</vt:lpstr>
      <vt:lpstr>رفتار انگیزشی</vt:lpstr>
      <vt:lpstr>دقت، توجه، هوشیاری</vt:lpstr>
      <vt:lpstr>PowerPoint Presentation</vt:lpstr>
      <vt:lpstr>PowerPoint Presentation</vt:lpstr>
      <vt:lpstr>قطع جسم پینه ای</vt:lpstr>
      <vt:lpstr>PowerPoint Presentation</vt:lpstr>
      <vt:lpstr>مناطق مغزی موثر در دقت و توجه</vt:lpstr>
      <vt:lpstr>PowerPoint Presentation</vt:lpstr>
      <vt:lpstr>PowerPoint Presentation</vt:lpstr>
      <vt:lpstr>PowerPoint Presentation</vt:lpstr>
    </vt:vector>
  </TitlesOfParts>
  <Company>Click 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Soudabe Taheri</dc:creator>
  <cp:lastModifiedBy>malakouti.k@iums.ac.ir</cp:lastModifiedBy>
  <cp:revision>86</cp:revision>
  <dcterms:created xsi:type="dcterms:W3CDTF">2015-11-28T11:32:52Z</dcterms:created>
  <dcterms:modified xsi:type="dcterms:W3CDTF">2017-06-05T07:24:38Z</dcterms:modified>
</cp:coreProperties>
</file>