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85"/>
  </p:notesMasterIdLst>
  <p:sldIdLst>
    <p:sldId id="256" r:id="rId2"/>
    <p:sldId id="327" r:id="rId3"/>
    <p:sldId id="313" r:id="rId4"/>
    <p:sldId id="314" r:id="rId5"/>
    <p:sldId id="328" r:id="rId6"/>
    <p:sldId id="329" r:id="rId7"/>
    <p:sldId id="331" r:id="rId8"/>
    <p:sldId id="332" r:id="rId9"/>
    <p:sldId id="333" r:id="rId10"/>
    <p:sldId id="334" r:id="rId11"/>
    <p:sldId id="335" r:id="rId12"/>
    <p:sldId id="336" r:id="rId13"/>
    <p:sldId id="337" r:id="rId14"/>
    <p:sldId id="338" r:id="rId15"/>
    <p:sldId id="339" r:id="rId16"/>
    <p:sldId id="340" r:id="rId17"/>
    <p:sldId id="330"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299" r:id="rId31"/>
    <p:sldId id="303" r:id="rId32"/>
    <p:sldId id="304" r:id="rId33"/>
    <p:sldId id="305" r:id="rId34"/>
    <p:sldId id="306" r:id="rId35"/>
    <p:sldId id="307" r:id="rId36"/>
    <p:sldId id="308" r:id="rId37"/>
    <p:sldId id="309" r:id="rId38"/>
    <p:sldId id="310" r:id="rId39"/>
    <p:sldId id="311" r:id="rId40"/>
    <p:sldId id="312" r:id="rId41"/>
    <p:sldId id="300" r:id="rId42"/>
    <p:sldId id="301" r:id="rId43"/>
    <p:sldId id="302" r:id="rId44"/>
    <p:sldId id="283" r:id="rId45"/>
    <p:sldId id="284" r:id="rId46"/>
    <p:sldId id="285" r:id="rId47"/>
    <p:sldId id="286" r:id="rId48"/>
    <p:sldId id="287" r:id="rId49"/>
    <p:sldId id="288" r:id="rId50"/>
    <p:sldId id="289" r:id="rId51"/>
    <p:sldId id="290" r:id="rId52"/>
    <p:sldId id="291" r:id="rId53"/>
    <p:sldId id="292" r:id="rId54"/>
    <p:sldId id="295" r:id="rId55"/>
    <p:sldId id="293" r:id="rId56"/>
    <p:sldId id="294" r:id="rId57"/>
    <p:sldId id="259" r:id="rId58"/>
    <p:sldId id="296" r:id="rId59"/>
    <p:sldId id="297" r:id="rId60"/>
    <p:sldId id="260" r:id="rId61"/>
    <p:sldId id="261" r:id="rId62"/>
    <p:sldId id="262" r:id="rId63"/>
    <p:sldId id="263" r:id="rId64"/>
    <p:sldId id="264" r:id="rId65"/>
    <p:sldId id="265" r:id="rId66"/>
    <p:sldId id="266" r:id="rId67"/>
    <p:sldId id="267" r:id="rId68"/>
    <p:sldId id="268" r:id="rId69"/>
    <p:sldId id="269" r:id="rId70"/>
    <p:sldId id="270" r:id="rId71"/>
    <p:sldId id="271" r:id="rId72"/>
    <p:sldId id="298" r:id="rId73"/>
    <p:sldId id="272" r:id="rId74"/>
    <p:sldId id="273" r:id="rId75"/>
    <p:sldId id="274" r:id="rId76"/>
    <p:sldId id="275" r:id="rId77"/>
    <p:sldId id="276" r:id="rId78"/>
    <p:sldId id="277" r:id="rId79"/>
    <p:sldId id="278" r:id="rId80"/>
    <p:sldId id="279" r:id="rId81"/>
    <p:sldId id="280" r:id="rId82"/>
    <p:sldId id="281" r:id="rId83"/>
    <p:sldId id="282" r:id="rId8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709" autoAdjust="0"/>
  </p:normalViewPr>
  <p:slideViewPr>
    <p:cSldViewPr>
      <p:cViewPr varScale="1">
        <p:scale>
          <a:sx n="83" d="100"/>
          <a:sy n="83" d="100"/>
        </p:scale>
        <p:origin x="14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C3E0A-D06C-4452-9D43-BCD67E28718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B01D4BCC-473A-4B3E-808F-8F6987F76E53}">
      <dgm:prSet phldrT="[Text]"/>
      <dgm:spPr/>
      <dgm:t>
        <a:bodyPr/>
        <a:lstStyle/>
        <a:p>
          <a:r>
            <a:rPr lang="en-US" dirty="0" smtClean="0"/>
            <a:t>Phonological loop</a:t>
          </a:r>
          <a:r>
            <a:rPr lang="fa-IR" dirty="0" smtClean="0"/>
            <a:t>واج شناختی </a:t>
          </a:r>
          <a:endParaRPr lang="en-US" dirty="0"/>
        </a:p>
      </dgm:t>
    </dgm:pt>
    <dgm:pt modelId="{A8EC2299-0BF1-4B7D-BA5E-435A75F2CBDC}" type="parTrans" cxnId="{AF690083-639F-46BE-8317-6FD34971F13E}">
      <dgm:prSet/>
      <dgm:spPr/>
      <dgm:t>
        <a:bodyPr/>
        <a:lstStyle/>
        <a:p>
          <a:endParaRPr lang="en-US"/>
        </a:p>
      </dgm:t>
    </dgm:pt>
    <dgm:pt modelId="{4EE7123D-84A9-417D-940B-E117A59AB8CC}" type="sibTrans" cxnId="{AF690083-639F-46BE-8317-6FD34971F13E}">
      <dgm:prSet/>
      <dgm:spPr/>
      <dgm:t>
        <a:bodyPr/>
        <a:lstStyle/>
        <a:p>
          <a:endParaRPr lang="en-US"/>
        </a:p>
      </dgm:t>
    </dgm:pt>
    <dgm:pt modelId="{060A43B3-1C37-4112-BEAC-5552FCEE461C}">
      <dgm:prSet phldrT="[Text]"/>
      <dgm:spPr/>
      <dgm:t>
        <a:bodyPr/>
        <a:lstStyle/>
        <a:p>
          <a:r>
            <a:rPr lang="fa-IR" dirty="0" smtClean="0"/>
            <a:t>صفحه دیداری -فضایی</a:t>
          </a:r>
          <a:endParaRPr lang="en-US" dirty="0"/>
        </a:p>
      </dgm:t>
    </dgm:pt>
    <dgm:pt modelId="{10C805B0-3EF9-4900-8055-0E06D156DCEE}" type="parTrans" cxnId="{79D62ADA-0262-46AC-895A-90CF9B06ABD5}">
      <dgm:prSet/>
      <dgm:spPr/>
      <dgm:t>
        <a:bodyPr/>
        <a:lstStyle/>
        <a:p>
          <a:endParaRPr lang="en-US"/>
        </a:p>
      </dgm:t>
    </dgm:pt>
    <dgm:pt modelId="{C45209A2-DFD5-4560-91B0-F65707700646}" type="sibTrans" cxnId="{79D62ADA-0262-46AC-895A-90CF9B06ABD5}">
      <dgm:prSet/>
      <dgm:spPr/>
      <dgm:t>
        <a:bodyPr/>
        <a:lstStyle/>
        <a:p>
          <a:endParaRPr lang="en-US"/>
        </a:p>
      </dgm:t>
    </dgm:pt>
    <dgm:pt modelId="{5AF3B6A0-8905-4BF5-8A5C-B3EA6EB1E059}">
      <dgm:prSet/>
      <dgm:spPr/>
      <dgm:t>
        <a:bodyPr/>
        <a:lstStyle/>
        <a:p>
          <a:r>
            <a:rPr lang="fa-IR" dirty="0" smtClean="0"/>
            <a:t>واحد اجرایی مرکزی</a:t>
          </a:r>
          <a:endParaRPr lang="en-US" dirty="0"/>
        </a:p>
      </dgm:t>
    </dgm:pt>
    <dgm:pt modelId="{67EFF09B-00F3-4755-AE38-2642AC80D9F7}" type="parTrans" cxnId="{0246D23D-A72D-40D3-948A-AA645D506B17}">
      <dgm:prSet/>
      <dgm:spPr/>
      <dgm:t>
        <a:bodyPr/>
        <a:lstStyle/>
        <a:p>
          <a:endParaRPr lang="en-US"/>
        </a:p>
      </dgm:t>
    </dgm:pt>
    <dgm:pt modelId="{3306EC79-D9F1-42EA-83DE-E0E854F41154}" type="sibTrans" cxnId="{0246D23D-A72D-40D3-948A-AA645D506B17}">
      <dgm:prSet/>
      <dgm:spPr/>
      <dgm:t>
        <a:bodyPr/>
        <a:lstStyle/>
        <a:p>
          <a:endParaRPr lang="en-US"/>
        </a:p>
      </dgm:t>
    </dgm:pt>
    <dgm:pt modelId="{392DFBA2-4856-4DC7-888A-1FB81DE686F6}" type="pres">
      <dgm:prSet presAssocID="{7CCC3E0A-D06C-4452-9D43-BCD67E287181}" presName="Name0" presStyleCnt="0">
        <dgm:presLayoutVars>
          <dgm:dir/>
          <dgm:animLvl val="lvl"/>
          <dgm:resizeHandles/>
        </dgm:presLayoutVars>
      </dgm:prSet>
      <dgm:spPr/>
      <dgm:t>
        <a:bodyPr/>
        <a:lstStyle/>
        <a:p>
          <a:endParaRPr lang="en-US"/>
        </a:p>
      </dgm:t>
    </dgm:pt>
    <dgm:pt modelId="{AAC46046-C3A0-4B5D-9B92-48475D63A765}" type="pres">
      <dgm:prSet presAssocID="{B01D4BCC-473A-4B3E-808F-8F6987F76E53}" presName="linNode" presStyleCnt="0"/>
      <dgm:spPr/>
    </dgm:pt>
    <dgm:pt modelId="{09D622E7-4A7F-4323-9B15-7914514F939F}" type="pres">
      <dgm:prSet presAssocID="{B01D4BCC-473A-4B3E-808F-8F6987F76E53}" presName="parentShp" presStyleLbl="node1" presStyleIdx="0" presStyleCnt="3">
        <dgm:presLayoutVars>
          <dgm:bulletEnabled val="1"/>
        </dgm:presLayoutVars>
      </dgm:prSet>
      <dgm:spPr/>
      <dgm:t>
        <a:bodyPr/>
        <a:lstStyle/>
        <a:p>
          <a:endParaRPr lang="en-US"/>
        </a:p>
      </dgm:t>
    </dgm:pt>
    <dgm:pt modelId="{0F2FCB7F-A3AA-4B12-9E53-A50B8CA212DF}" type="pres">
      <dgm:prSet presAssocID="{B01D4BCC-473A-4B3E-808F-8F6987F76E53}" presName="childShp" presStyleLbl="bgAccFollowNode1" presStyleIdx="0" presStyleCnt="3">
        <dgm:presLayoutVars>
          <dgm:bulletEnabled val="1"/>
        </dgm:presLayoutVars>
      </dgm:prSet>
      <dgm:spPr/>
      <dgm:t>
        <a:bodyPr/>
        <a:lstStyle/>
        <a:p>
          <a:endParaRPr lang="en-US"/>
        </a:p>
      </dgm:t>
    </dgm:pt>
    <dgm:pt modelId="{2D27D1D2-CD29-486B-AA88-CFBC98BE336A}" type="pres">
      <dgm:prSet presAssocID="{4EE7123D-84A9-417D-940B-E117A59AB8CC}" presName="spacing" presStyleCnt="0"/>
      <dgm:spPr/>
    </dgm:pt>
    <dgm:pt modelId="{0F6E5AED-6CBF-4EBB-9F10-8018A2B2BBD5}" type="pres">
      <dgm:prSet presAssocID="{5AF3B6A0-8905-4BF5-8A5C-B3EA6EB1E059}" presName="linNode" presStyleCnt="0"/>
      <dgm:spPr/>
    </dgm:pt>
    <dgm:pt modelId="{3530827E-B943-45F1-BE12-39073A58997A}" type="pres">
      <dgm:prSet presAssocID="{5AF3B6A0-8905-4BF5-8A5C-B3EA6EB1E059}" presName="parentShp" presStyleLbl="node1" presStyleIdx="1" presStyleCnt="3">
        <dgm:presLayoutVars>
          <dgm:bulletEnabled val="1"/>
        </dgm:presLayoutVars>
      </dgm:prSet>
      <dgm:spPr/>
      <dgm:t>
        <a:bodyPr/>
        <a:lstStyle/>
        <a:p>
          <a:endParaRPr lang="en-US"/>
        </a:p>
      </dgm:t>
    </dgm:pt>
    <dgm:pt modelId="{FAA8BDCC-12AC-4A40-AFF1-2A68AF112508}" type="pres">
      <dgm:prSet presAssocID="{5AF3B6A0-8905-4BF5-8A5C-B3EA6EB1E059}" presName="childShp" presStyleLbl="bgAccFollowNode1" presStyleIdx="1" presStyleCnt="3">
        <dgm:presLayoutVars>
          <dgm:bulletEnabled val="1"/>
        </dgm:presLayoutVars>
      </dgm:prSet>
      <dgm:spPr/>
    </dgm:pt>
    <dgm:pt modelId="{B8A77F38-2DC5-400A-A94E-2F93B1CBC80C}" type="pres">
      <dgm:prSet presAssocID="{3306EC79-D9F1-42EA-83DE-E0E854F41154}" presName="spacing" presStyleCnt="0"/>
      <dgm:spPr/>
    </dgm:pt>
    <dgm:pt modelId="{95EF1328-78D5-45CE-9546-32D84825EEC6}" type="pres">
      <dgm:prSet presAssocID="{060A43B3-1C37-4112-BEAC-5552FCEE461C}" presName="linNode" presStyleCnt="0"/>
      <dgm:spPr/>
    </dgm:pt>
    <dgm:pt modelId="{95668EBC-D426-40EB-9565-CD55A32A72B9}" type="pres">
      <dgm:prSet presAssocID="{060A43B3-1C37-4112-BEAC-5552FCEE461C}" presName="parentShp" presStyleLbl="node1" presStyleIdx="2" presStyleCnt="3">
        <dgm:presLayoutVars>
          <dgm:bulletEnabled val="1"/>
        </dgm:presLayoutVars>
      </dgm:prSet>
      <dgm:spPr/>
      <dgm:t>
        <a:bodyPr/>
        <a:lstStyle/>
        <a:p>
          <a:endParaRPr lang="en-US"/>
        </a:p>
      </dgm:t>
    </dgm:pt>
    <dgm:pt modelId="{71E36587-FF4A-4588-8A6F-C3311083DF9C}" type="pres">
      <dgm:prSet presAssocID="{060A43B3-1C37-4112-BEAC-5552FCEE461C}" presName="childShp" presStyleLbl="bgAccFollowNode1" presStyleIdx="2" presStyleCnt="3">
        <dgm:presLayoutVars>
          <dgm:bulletEnabled val="1"/>
        </dgm:presLayoutVars>
      </dgm:prSet>
      <dgm:spPr/>
      <dgm:t>
        <a:bodyPr/>
        <a:lstStyle/>
        <a:p>
          <a:endParaRPr lang="en-US"/>
        </a:p>
      </dgm:t>
    </dgm:pt>
  </dgm:ptLst>
  <dgm:cxnLst>
    <dgm:cxn modelId="{AF690083-639F-46BE-8317-6FD34971F13E}" srcId="{7CCC3E0A-D06C-4452-9D43-BCD67E287181}" destId="{B01D4BCC-473A-4B3E-808F-8F6987F76E53}" srcOrd="0" destOrd="0" parTransId="{A8EC2299-0BF1-4B7D-BA5E-435A75F2CBDC}" sibTransId="{4EE7123D-84A9-417D-940B-E117A59AB8CC}"/>
    <dgm:cxn modelId="{217F404B-7B7B-4949-95E3-DD58A2EFEF5A}" type="presOf" srcId="{B01D4BCC-473A-4B3E-808F-8F6987F76E53}" destId="{09D622E7-4A7F-4323-9B15-7914514F939F}" srcOrd="0" destOrd="0" presId="urn:microsoft.com/office/officeart/2005/8/layout/vList6"/>
    <dgm:cxn modelId="{79D62ADA-0262-46AC-895A-90CF9B06ABD5}" srcId="{7CCC3E0A-D06C-4452-9D43-BCD67E287181}" destId="{060A43B3-1C37-4112-BEAC-5552FCEE461C}" srcOrd="2" destOrd="0" parTransId="{10C805B0-3EF9-4900-8055-0E06D156DCEE}" sibTransId="{C45209A2-DFD5-4560-91B0-F65707700646}"/>
    <dgm:cxn modelId="{F0DDB14F-3E8F-4F1C-B7E8-E3B2DB0F4A94}" type="presOf" srcId="{060A43B3-1C37-4112-BEAC-5552FCEE461C}" destId="{95668EBC-D426-40EB-9565-CD55A32A72B9}" srcOrd="0" destOrd="0" presId="urn:microsoft.com/office/officeart/2005/8/layout/vList6"/>
    <dgm:cxn modelId="{0246D23D-A72D-40D3-948A-AA645D506B17}" srcId="{7CCC3E0A-D06C-4452-9D43-BCD67E287181}" destId="{5AF3B6A0-8905-4BF5-8A5C-B3EA6EB1E059}" srcOrd="1" destOrd="0" parTransId="{67EFF09B-00F3-4755-AE38-2642AC80D9F7}" sibTransId="{3306EC79-D9F1-42EA-83DE-E0E854F41154}"/>
    <dgm:cxn modelId="{5C07339D-F6EF-4ACB-82F8-29185E591937}" type="presOf" srcId="{7CCC3E0A-D06C-4452-9D43-BCD67E287181}" destId="{392DFBA2-4856-4DC7-888A-1FB81DE686F6}" srcOrd="0" destOrd="0" presId="urn:microsoft.com/office/officeart/2005/8/layout/vList6"/>
    <dgm:cxn modelId="{C0234114-76CE-48E7-9A9C-D382058B5490}" type="presOf" srcId="{5AF3B6A0-8905-4BF5-8A5C-B3EA6EB1E059}" destId="{3530827E-B943-45F1-BE12-39073A58997A}" srcOrd="0" destOrd="0" presId="urn:microsoft.com/office/officeart/2005/8/layout/vList6"/>
    <dgm:cxn modelId="{2AD55914-1C34-4D0E-844A-472EDB2A7D2C}" type="presParOf" srcId="{392DFBA2-4856-4DC7-888A-1FB81DE686F6}" destId="{AAC46046-C3A0-4B5D-9B92-48475D63A765}" srcOrd="0" destOrd="0" presId="urn:microsoft.com/office/officeart/2005/8/layout/vList6"/>
    <dgm:cxn modelId="{66BD4419-390F-46F2-B460-127DF41EB745}" type="presParOf" srcId="{AAC46046-C3A0-4B5D-9B92-48475D63A765}" destId="{09D622E7-4A7F-4323-9B15-7914514F939F}" srcOrd="0" destOrd="0" presId="urn:microsoft.com/office/officeart/2005/8/layout/vList6"/>
    <dgm:cxn modelId="{870E5B07-97FE-4468-842E-B3DC8E9D9CEE}" type="presParOf" srcId="{AAC46046-C3A0-4B5D-9B92-48475D63A765}" destId="{0F2FCB7F-A3AA-4B12-9E53-A50B8CA212DF}" srcOrd="1" destOrd="0" presId="urn:microsoft.com/office/officeart/2005/8/layout/vList6"/>
    <dgm:cxn modelId="{A4977E6B-4AE2-4794-AE57-D8551EB40794}" type="presParOf" srcId="{392DFBA2-4856-4DC7-888A-1FB81DE686F6}" destId="{2D27D1D2-CD29-486B-AA88-CFBC98BE336A}" srcOrd="1" destOrd="0" presId="urn:microsoft.com/office/officeart/2005/8/layout/vList6"/>
    <dgm:cxn modelId="{6AE34A5B-7814-45C0-9830-677BBF04290C}" type="presParOf" srcId="{392DFBA2-4856-4DC7-888A-1FB81DE686F6}" destId="{0F6E5AED-6CBF-4EBB-9F10-8018A2B2BBD5}" srcOrd="2" destOrd="0" presId="urn:microsoft.com/office/officeart/2005/8/layout/vList6"/>
    <dgm:cxn modelId="{E2A57CE9-8E5D-403C-8176-F89EDF8C3E87}" type="presParOf" srcId="{0F6E5AED-6CBF-4EBB-9F10-8018A2B2BBD5}" destId="{3530827E-B943-45F1-BE12-39073A58997A}" srcOrd="0" destOrd="0" presId="urn:microsoft.com/office/officeart/2005/8/layout/vList6"/>
    <dgm:cxn modelId="{150639A4-FE5A-467A-9F64-3EBD7E1E262D}" type="presParOf" srcId="{0F6E5AED-6CBF-4EBB-9F10-8018A2B2BBD5}" destId="{FAA8BDCC-12AC-4A40-AFF1-2A68AF112508}" srcOrd="1" destOrd="0" presId="urn:microsoft.com/office/officeart/2005/8/layout/vList6"/>
    <dgm:cxn modelId="{2B4B8A8B-5004-486C-A1CD-5A07A9F415E7}" type="presParOf" srcId="{392DFBA2-4856-4DC7-888A-1FB81DE686F6}" destId="{B8A77F38-2DC5-400A-A94E-2F93B1CBC80C}" srcOrd="3" destOrd="0" presId="urn:microsoft.com/office/officeart/2005/8/layout/vList6"/>
    <dgm:cxn modelId="{F309268C-192E-42A1-9B2E-EA15CAA7E0EF}" type="presParOf" srcId="{392DFBA2-4856-4DC7-888A-1FB81DE686F6}" destId="{95EF1328-78D5-45CE-9546-32D84825EEC6}" srcOrd="4" destOrd="0" presId="urn:microsoft.com/office/officeart/2005/8/layout/vList6"/>
    <dgm:cxn modelId="{5093ED3C-50C8-46A0-8C7E-D5660B3A5106}" type="presParOf" srcId="{95EF1328-78D5-45CE-9546-32D84825EEC6}" destId="{95668EBC-D426-40EB-9565-CD55A32A72B9}" srcOrd="0" destOrd="0" presId="urn:microsoft.com/office/officeart/2005/8/layout/vList6"/>
    <dgm:cxn modelId="{07AC182C-858A-4018-B5C2-A224D0A6EAA2}" type="presParOf" srcId="{95EF1328-78D5-45CE-9546-32D84825EEC6}" destId="{71E36587-FF4A-4588-8A6F-C3311083DF9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C2DA3-2BED-4718-BEB9-656069134955}" type="doc">
      <dgm:prSet loTypeId="urn:microsoft.com/office/officeart/2005/8/layout/hProcess9" loCatId="process" qsTypeId="urn:microsoft.com/office/officeart/2005/8/quickstyle/simple1" qsCatId="simple" csTypeId="urn:microsoft.com/office/officeart/2005/8/colors/colorful2" csCatId="colorful" phldr="1"/>
      <dgm:spPr/>
    </dgm:pt>
    <dgm:pt modelId="{EADC3C5E-2B3E-4172-A8A9-9F2CDF24D4A1}">
      <dgm:prSet phldrT="[Text]"/>
      <dgm:spPr/>
      <dgm:t>
        <a:bodyPr/>
        <a:lstStyle/>
        <a:p>
          <a:r>
            <a:rPr lang="fa-IR" dirty="0" smtClean="0"/>
            <a:t>تحریک حسی	</a:t>
          </a:r>
          <a:endParaRPr lang="en-US" dirty="0"/>
        </a:p>
      </dgm:t>
    </dgm:pt>
    <dgm:pt modelId="{FD1F3147-5EB2-4F99-AA5A-A42DC9891511}" type="parTrans" cxnId="{87E5079F-C82C-425D-BAFB-0F4412A4E760}">
      <dgm:prSet/>
      <dgm:spPr/>
      <dgm:t>
        <a:bodyPr/>
        <a:lstStyle/>
        <a:p>
          <a:endParaRPr lang="en-US"/>
        </a:p>
      </dgm:t>
    </dgm:pt>
    <dgm:pt modelId="{F709DC1E-9560-4345-8EC3-7FEEA7BBA99E}" type="sibTrans" cxnId="{87E5079F-C82C-425D-BAFB-0F4412A4E760}">
      <dgm:prSet/>
      <dgm:spPr/>
      <dgm:t>
        <a:bodyPr/>
        <a:lstStyle/>
        <a:p>
          <a:endParaRPr lang="en-US"/>
        </a:p>
      </dgm:t>
    </dgm:pt>
    <dgm:pt modelId="{20332599-2640-4FD7-8B54-6321FDACC6D3}">
      <dgm:prSet phldrT="[Text]"/>
      <dgm:spPr/>
      <dgm:t>
        <a:bodyPr/>
        <a:lstStyle/>
        <a:p>
          <a:r>
            <a:rPr lang="fa-IR" dirty="0" smtClean="0"/>
            <a:t>ذخیره سازی</a:t>
          </a:r>
          <a:endParaRPr lang="en-US" dirty="0"/>
        </a:p>
      </dgm:t>
    </dgm:pt>
    <dgm:pt modelId="{79F4612E-A4B3-4071-B6FC-3C219D789359}" type="parTrans" cxnId="{7E49D22C-61EB-45B5-9226-106E325DD580}">
      <dgm:prSet/>
      <dgm:spPr/>
      <dgm:t>
        <a:bodyPr/>
        <a:lstStyle/>
        <a:p>
          <a:endParaRPr lang="en-US"/>
        </a:p>
      </dgm:t>
    </dgm:pt>
    <dgm:pt modelId="{3418B453-A218-4371-988C-5A6425A47E01}" type="sibTrans" cxnId="{7E49D22C-61EB-45B5-9226-106E325DD580}">
      <dgm:prSet/>
      <dgm:spPr/>
      <dgm:t>
        <a:bodyPr/>
        <a:lstStyle/>
        <a:p>
          <a:endParaRPr lang="en-US"/>
        </a:p>
      </dgm:t>
    </dgm:pt>
    <dgm:pt modelId="{A7DA31D7-7755-4471-BB02-51C3F1A3B69D}">
      <dgm:prSet phldrT="[Text]"/>
      <dgm:spPr/>
      <dgm:t>
        <a:bodyPr/>
        <a:lstStyle/>
        <a:p>
          <a:r>
            <a:rPr lang="fa-IR" dirty="0" smtClean="0"/>
            <a:t>بازیابی</a:t>
          </a:r>
          <a:endParaRPr lang="en-US" dirty="0"/>
        </a:p>
      </dgm:t>
    </dgm:pt>
    <dgm:pt modelId="{5FF222F9-5954-4CB1-A4B7-61F29C5C5A34}" type="parTrans" cxnId="{86D525B1-7A41-40C4-AB5B-C7EBF82475EA}">
      <dgm:prSet/>
      <dgm:spPr/>
      <dgm:t>
        <a:bodyPr/>
        <a:lstStyle/>
        <a:p>
          <a:endParaRPr lang="en-US"/>
        </a:p>
      </dgm:t>
    </dgm:pt>
    <dgm:pt modelId="{9CA5CB91-9B5A-4572-89A3-59CAF9028748}" type="sibTrans" cxnId="{86D525B1-7A41-40C4-AB5B-C7EBF82475EA}">
      <dgm:prSet/>
      <dgm:spPr/>
      <dgm:t>
        <a:bodyPr/>
        <a:lstStyle/>
        <a:p>
          <a:endParaRPr lang="en-US"/>
        </a:p>
      </dgm:t>
    </dgm:pt>
    <dgm:pt modelId="{4694D7B4-EB04-4278-AB01-B15D5F10155B}">
      <dgm:prSet/>
      <dgm:spPr/>
      <dgm:t>
        <a:bodyPr/>
        <a:lstStyle/>
        <a:p>
          <a:r>
            <a:rPr lang="fa-IR" dirty="0" smtClean="0"/>
            <a:t>رمزگردانی	</a:t>
          </a:r>
          <a:endParaRPr lang="en-US" dirty="0"/>
        </a:p>
      </dgm:t>
    </dgm:pt>
    <dgm:pt modelId="{B7580169-4004-453C-AE0D-C0DC3D433C56}" type="parTrans" cxnId="{9EFA06B2-6E9F-47FB-A9EA-02AB1381683D}">
      <dgm:prSet/>
      <dgm:spPr/>
      <dgm:t>
        <a:bodyPr/>
        <a:lstStyle/>
        <a:p>
          <a:endParaRPr lang="en-US"/>
        </a:p>
      </dgm:t>
    </dgm:pt>
    <dgm:pt modelId="{26BEECD2-C670-41CF-BB34-C091B26E80B6}" type="sibTrans" cxnId="{9EFA06B2-6E9F-47FB-A9EA-02AB1381683D}">
      <dgm:prSet/>
      <dgm:spPr/>
      <dgm:t>
        <a:bodyPr/>
        <a:lstStyle/>
        <a:p>
          <a:endParaRPr lang="en-US"/>
        </a:p>
      </dgm:t>
    </dgm:pt>
    <dgm:pt modelId="{DEAA416B-0EA5-4400-A96B-39F878C13F9D}" type="pres">
      <dgm:prSet presAssocID="{ACEC2DA3-2BED-4718-BEB9-656069134955}" presName="CompostProcess" presStyleCnt="0">
        <dgm:presLayoutVars>
          <dgm:dir/>
          <dgm:resizeHandles val="exact"/>
        </dgm:presLayoutVars>
      </dgm:prSet>
      <dgm:spPr/>
    </dgm:pt>
    <dgm:pt modelId="{0C8A072B-1DA4-465F-B344-A6CED0D11EFF}" type="pres">
      <dgm:prSet presAssocID="{ACEC2DA3-2BED-4718-BEB9-656069134955}" presName="arrow" presStyleLbl="bgShp" presStyleIdx="0" presStyleCnt="1"/>
      <dgm:spPr/>
    </dgm:pt>
    <dgm:pt modelId="{5F3CDD05-A0AB-43B0-8895-4DB3BC3C072C}" type="pres">
      <dgm:prSet presAssocID="{ACEC2DA3-2BED-4718-BEB9-656069134955}" presName="linearProcess" presStyleCnt="0"/>
      <dgm:spPr/>
    </dgm:pt>
    <dgm:pt modelId="{73F392D2-4ABC-4CC0-A445-4461A576F6EE}" type="pres">
      <dgm:prSet presAssocID="{EADC3C5E-2B3E-4172-A8A9-9F2CDF24D4A1}" presName="textNode" presStyleLbl="node1" presStyleIdx="0" presStyleCnt="4">
        <dgm:presLayoutVars>
          <dgm:bulletEnabled val="1"/>
        </dgm:presLayoutVars>
      </dgm:prSet>
      <dgm:spPr/>
      <dgm:t>
        <a:bodyPr/>
        <a:lstStyle/>
        <a:p>
          <a:endParaRPr lang="en-US"/>
        </a:p>
      </dgm:t>
    </dgm:pt>
    <dgm:pt modelId="{13EBB649-7BF4-46C9-A75F-EC4F3FD61BBE}" type="pres">
      <dgm:prSet presAssocID="{F709DC1E-9560-4345-8EC3-7FEEA7BBA99E}" presName="sibTrans" presStyleCnt="0"/>
      <dgm:spPr/>
    </dgm:pt>
    <dgm:pt modelId="{10A329E4-0414-47CF-B06E-CD2B719C4B32}" type="pres">
      <dgm:prSet presAssocID="{4694D7B4-EB04-4278-AB01-B15D5F10155B}" presName="textNode" presStyleLbl="node1" presStyleIdx="1" presStyleCnt="4">
        <dgm:presLayoutVars>
          <dgm:bulletEnabled val="1"/>
        </dgm:presLayoutVars>
      </dgm:prSet>
      <dgm:spPr/>
      <dgm:t>
        <a:bodyPr/>
        <a:lstStyle/>
        <a:p>
          <a:endParaRPr lang="en-US"/>
        </a:p>
      </dgm:t>
    </dgm:pt>
    <dgm:pt modelId="{CB8BD7D2-F5D2-4DC0-9643-8A0AD82EEF7C}" type="pres">
      <dgm:prSet presAssocID="{26BEECD2-C670-41CF-BB34-C091B26E80B6}" presName="sibTrans" presStyleCnt="0"/>
      <dgm:spPr/>
    </dgm:pt>
    <dgm:pt modelId="{4F409AAC-7835-4A0A-8DC1-194BEF3E4794}" type="pres">
      <dgm:prSet presAssocID="{20332599-2640-4FD7-8B54-6321FDACC6D3}" presName="textNode" presStyleLbl="node1" presStyleIdx="2" presStyleCnt="4">
        <dgm:presLayoutVars>
          <dgm:bulletEnabled val="1"/>
        </dgm:presLayoutVars>
      </dgm:prSet>
      <dgm:spPr/>
      <dgm:t>
        <a:bodyPr/>
        <a:lstStyle/>
        <a:p>
          <a:endParaRPr lang="en-US"/>
        </a:p>
      </dgm:t>
    </dgm:pt>
    <dgm:pt modelId="{80CF0210-908D-456B-8153-3F89A0407CF5}" type="pres">
      <dgm:prSet presAssocID="{3418B453-A218-4371-988C-5A6425A47E01}" presName="sibTrans" presStyleCnt="0"/>
      <dgm:spPr/>
    </dgm:pt>
    <dgm:pt modelId="{1367603E-7964-4450-A634-2DDDAEB2B6C0}" type="pres">
      <dgm:prSet presAssocID="{A7DA31D7-7755-4471-BB02-51C3F1A3B69D}" presName="textNode" presStyleLbl="node1" presStyleIdx="3" presStyleCnt="4">
        <dgm:presLayoutVars>
          <dgm:bulletEnabled val="1"/>
        </dgm:presLayoutVars>
      </dgm:prSet>
      <dgm:spPr/>
      <dgm:t>
        <a:bodyPr/>
        <a:lstStyle/>
        <a:p>
          <a:endParaRPr lang="en-US"/>
        </a:p>
      </dgm:t>
    </dgm:pt>
  </dgm:ptLst>
  <dgm:cxnLst>
    <dgm:cxn modelId="{5FFACD80-933A-4F54-84E3-A31631549B58}" type="presOf" srcId="{20332599-2640-4FD7-8B54-6321FDACC6D3}" destId="{4F409AAC-7835-4A0A-8DC1-194BEF3E4794}" srcOrd="0" destOrd="0" presId="urn:microsoft.com/office/officeart/2005/8/layout/hProcess9"/>
    <dgm:cxn modelId="{86D525B1-7A41-40C4-AB5B-C7EBF82475EA}" srcId="{ACEC2DA3-2BED-4718-BEB9-656069134955}" destId="{A7DA31D7-7755-4471-BB02-51C3F1A3B69D}" srcOrd="3" destOrd="0" parTransId="{5FF222F9-5954-4CB1-A4B7-61F29C5C5A34}" sibTransId="{9CA5CB91-9B5A-4572-89A3-59CAF9028748}"/>
    <dgm:cxn modelId="{5324AE71-8F19-45F5-B1CF-2EB1BD9D7AE3}" type="presOf" srcId="{ACEC2DA3-2BED-4718-BEB9-656069134955}" destId="{DEAA416B-0EA5-4400-A96B-39F878C13F9D}" srcOrd="0" destOrd="0" presId="urn:microsoft.com/office/officeart/2005/8/layout/hProcess9"/>
    <dgm:cxn modelId="{87E5079F-C82C-425D-BAFB-0F4412A4E760}" srcId="{ACEC2DA3-2BED-4718-BEB9-656069134955}" destId="{EADC3C5E-2B3E-4172-A8A9-9F2CDF24D4A1}" srcOrd="0" destOrd="0" parTransId="{FD1F3147-5EB2-4F99-AA5A-A42DC9891511}" sibTransId="{F709DC1E-9560-4345-8EC3-7FEEA7BBA99E}"/>
    <dgm:cxn modelId="{7E49D22C-61EB-45B5-9226-106E325DD580}" srcId="{ACEC2DA3-2BED-4718-BEB9-656069134955}" destId="{20332599-2640-4FD7-8B54-6321FDACC6D3}" srcOrd="2" destOrd="0" parTransId="{79F4612E-A4B3-4071-B6FC-3C219D789359}" sibTransId="{3418B453-A218-4371-988C-5A6425A47E01}"/>
    <dgm:cxn modelId="{9EFA06B2-6E9F-47FB-A9EA-02AB1381683D}" srcId="{ACEC2DA3-2BED-4718-BEB9-656069134955}" destId="{4694D7B4-EB04-4278-AB01-B15D5F10155B}" srcOrd="1" destOrd="0" parTransId="{B7580169-4004-453C-AE0D-C0DC3D433C56}" sibTransId="{26BEECD2-C670-41CF-BB34-C091B26E80B6}"/>
    <dgm:cxn modelId="{0C2F429D-DBD8-4F55-9228-326594797035}" type="presOf" srcId="{A7DA31D7-7755-4471-BB02-51C3F1A3B69D}" destId="{1367603E-7964-4450-A634-2DDDAEB2B6C0}" srcOrd="0" destOrd="0" presId="urn:microsoft.com/office/officeart/2005/8/layout/hProcess9"/>
    <dgm:cxn modelId="{8D6E18AA-751B-4F74-A5F5-501325BCA563}" type="presOf" srcId="{4694D7B4-EB04-4278-AB01-B15D5F10155B}" destId="{10A329E4-0414-47CF-B06E-CD2B719C4B32}" srcOrd="0" destOrd="0" presId="urn:microsoft.com/office/officeart/2005/8/layout/hProcess9"/>
    <dgm:cxn modelId="{0BF3128A-DC18-444A-A8C3-D1DA4A7C9D96}" type="presOf" srcId="{EADC3C5E-2B3E-4172-A8A9-9F2CDF24D4A1}" destId="{73F392D2-4ABC-4CC0-A445-4461A576F6EE}" srcOrd="0" destOrd="0" presId="urn:microsoft.com/office/officeart/2005/8/layout/hProcess9"/>
    <dgm:cxn modelId="{EB7837A0-3590-4748-B074-AD3E7E261BA0}" type="presParOf" srcId="{DEAA416B-0EA5-4400-A96B-39F878C13F9D}" destId="{0C8A072B-1DA4-465F-B344-A6CED0D11EFF}" srcOrd="0" destOrd="0" presId="urn:microsoft.com/office/officeart/2005/8/layout/hProcess9"/>
    <dgm:cxn modelId="{23309A0D-6D94-4034-912B-DC4A02D5E9A6}" type="presParOf" srcId="{DEAA416B-0EA5-4400-A96B-39F878C13F9D}" destId="{5F3CDD05-A0AB-43B0-8895-4DB3BC3C072C}" srcOrd="1" destOrd="0" presId="urn:microsoft.com/office/officeart/2005/8/layout/hProcess9"/>
    <dgm:cxn modelId="{4CFEE44B-7949-4E6B-B597-D05113E2D5D3}" type="presParOf" srcId="{5F3CDD05-A0AB-43B0-8895-4DB3BC3C072C}" destId="{73F392D2-4ABC-4CC0-A445-4461A576F6EE}" srcOrd="0" destOrd="0" presId="urn:microsoft.com/office/officeart/2005/8/layout/hProcess9"/>
    <dgm:cxn modelId="{8DAC45AF-BB67-477F-9ACD-285B47E85671}" type="presParOf" srcId="{5F3CDD05-A0AB-43B0-8895-4DB3BC3C072C}" destId="{13EBB649-7BF4-46C9-A75F-EC4F3FD61BBE}" srcOrd="1" destOrd="0" presId="urn:microsoft.com/office/officeart/2005/8/layout/hProcess9"/>
    <dgm:cxn modelId="{90AF82E5-F79F-4841-A55E-10AADB3E66D5}" type="presParOf" srcId="{5F3CDD05-A0AB-43B0-8895-4DB3BC3C072C}" destId="{10A329E4-0414-47CF-B06E-CD2B719C4B32}" srcOrd="2" destOrd="0" presId="urn:microsoft.com/office/officeart/2005/8/layout/hProcess9"/>
    <dgm:cxn modelId="{ED0D43F8-EAFC-4BE9-BDA7-A890C1F169CC}" type="presParOf" srcId="{5F3CDD05-A0AB-43B0-8895-4DB3BC3C072C}" destId="{CB8BD7D2-F5D2-4DC0-9643-8A0AD82EEF7C}" srcOrd="3" destOrd="0" presId="urn:microsoft.com/office/officeart/2005/8/layout/hProcess9"/>
    <dgm:cxn modelId="{C981713F-BA58-4677-9923-D537D61FE285}" type="presParOf" srcId="{5F3CDD05-A0AB-43B0-8895-4DB3BC3C072C}" destId="{4F409AAC-7835-4A0A-8DC1-194BEF3E4794}" srcOrd="4" destOrd="0" presId="urn:microsoft.com/office/officeart/2005/8/layout/hProcess9"/>
    <dgm:cxn modelId="{44201BA3-0662-40DF-976F-A6D4797E8169}" type="presParOf" srcId="{5F3CDD05-A0AB-43B0-8895-4DB3BC3C072C}" destId="{80CF0210-908D-456B-8153-3F89A0407CF5}" srcOrd="5" destOrd="0" presId="urn:microsoft.com/office/officeart/2005/8/layout/hProcess9"/>
    <dgm:cxn modelId="{57C3F790-B635-47AA-8076-A86F3D40033B}" type="presParOf" srcId="{5F3CDD05-A0AB-43B0-8895-4DB3BC3C072C}" destId="{1367603E-7964-4450-A634-2DDDAEB2B6C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FCB7F-A3AA-4B12-9E53-A50B8CA212DF}">
      <dsp:nvSpPr>
        <dsp:cNvPr id="0" name=""/>
        <dsp:cNvSpPr/>
      </dsp:nvSpPr>
      <dsp:spPr>
        <a:xfrm>
          <a:off x="1950719" y="0"/>
          <a:ext cx="2926080" cy="118268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D622E7-4A7F-4323-9B15-7914514F939F}">
      <dsp:nvSpPr>
        <dsp:cNvPr id="0" name=""/>
        <dsp:cNvSpPr/>
      </dsp:nvSpPr>
      <dsp:spPr>
        <a:xfrm>
          <a:off x="0" y="0"/>
          <a:ext cx="1950720" cy="1182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Phonological loop</a:t>
          </a:r>
          <a:r>
            <a:rPr lang="fa-IR" sz="2300" kern="1200" dirty="0" smtClean="0"/>
            <a:t>واج شناختی </a:t>
          </a:r>
          <a:endParaRPr lang="en-US" sz="2300" kern="1200" dirty="0"/>
        </a:p>
      </dsp:txBody>
      <dsp:txXfrm>
        <a:off x="57734" y="57734"/>
        <a:ext cx="1835252" cy="1067219"/>
      </dsp:txXfrm>
    </dsp:sp>
    <dsp:sp modelId="{FAA8BDCC-12AC-4A40-AFF1-2A68AF112508}">
      <dsp:nvSpPr>
        <dsp:cNvPr id="0" name=""/>
        <dsp:cNvSpPr/>
      </dsp:nvSpPr>
      <dsp:spPr>
        <a:xfrm>
          <a:off x="1950719" y="1300956"/>
          <a:ext cx="2926080" cy="118268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0827E-B943-45F1-BE12-39073A58997A}">
      <dsp:nvSpPr>
        <dsp:cNvPr id="0" name=""/>
        <dsp:cNvSpPr/>
      </dsp:nvSpPr>
      <dsp:spPr>
        <a:xfrm>
          <a:off x="0" y="1300956"/>
          <a:ext cx="1950720" cy="11826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a-IR" sz="2300" kern="1200" dirty="0" smtClean="0"/>
            <a:t>واحد اجرایی مرکزی</a:t>
          </a:r>
          <a:endParaRPr lang="en-US" sz="2300" kern="1200" dirty="0"/>
        </a:p>
      </dsp:txBody>
      <dsp:txXfrm>
        <a:off x="57734" y="1358690"/>
        <a:ext cx="1835252" cy="1067219"/>
      </dsp:txXfrm>
    </dsp:sp>
    <dsp:sp modelId="{71E36587-FF4A-4588-8A6F-C3311083DF9C}">
      <dsp:nvSpPr>
        <dsp:cNvPr id="0" name=""/>
        <dsp:cNvSpPr/>
      </dsp:nvSpPr>
      <dsp:spPr>
        <a:xfrm>
          <a:off x="1950719" y="2601912"/>
          <a:ext cx="2926080" cy="118268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68EBC-D426-40EB-9565-CD55A32A72B9}">
      <dsp:nvSpPr>
        <dsp:cNvPr id="0" name=""/>
        <dsp:cNvSpPr/>
      </dsp:nvSpPr>
      <dsp:spPr>
        <a:xfrm>
          <a:off x="0" y="2601912"/>
          <a:ext cx="1950720" cy="11826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a-IR" sz="2300" kern="1200" dirty="0" smtClean="0"/>
            <a:t>صفحه دیداری -فضایی</a:t>
          </a:r>
          <a:endParaRPr lang="en-US" sz="2300" kern="1200" dirty="0"/>
        </a:p>
      </dsp:txBody>
      <dsp:txXfrm>
        <a:off x="57734" y="2659646"/>
        <a:ext cx="1835252" cy="1067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A072B-1DA4-465F-B344-A6CED0D11EFF}">
      <dsp:nvSpPr>
        <dsp:cNvPr id="0" name=""/>
        <dsp:cNvSpPr/>
      </dsp:nvSpPr>
      <dsp:spPr>
        <a:xfrm>
          <a:off x="457199" y="0"/>
          <a:ext cx="518160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392D2-4ABC-4CC0-A445-4461A576F6EE}">
      <dsp:nvSpPr>
        <dsp:cNvPr id="0" name=""/>
        <dsp:cNvSpPr/>
      </dsp:nvSpPr>
      <dsp:spPr>
        <a:xfrm>
          <a:off x="3050" y="1219199"/>
          <a:ext cx="1467445"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تحریک حسی	</a:t>
          </a:r>
          <a:endParaRPr lang="en-US" sz="2400" kern="1200" dirty="0"/>
        </a:p>
      </dsp:txBody>
      <dsp:txXfrm>
        <a:off x="74685" y="1290834"/>
        <a:ext cx="1324175" cy="1482330"/>
      </dsp:txXfrm>
    </dsp:sp>
    <dsp:sp modelId="{10A329E4-0414-47CF-B06E-CD2B719C4B32}">
      <dsp:nvSpPr>
        <dsp:cNvPr id="0" name=""/>
        <dsp:cNvSpPr/>
      </dsp:nvSpPr>
      <dsp:spPr>
        <a:xfrm>
          <a:off x="1543868" y="1219199"/>
          <a:ext cx="1467445" cy="1625600"/>
        </a:xfrm>
        <a:prstGeom prst="roundRect">
          <a:avLst/>
        </a:prstGeom>
        <a:solidFill>
          <a:schemeClr val="accent2">
            <a:hueOff val="3506125"/>
            <a:satOff val="-20632"/>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رمزگردانی	</a:t>
          </a:r>
          <a:endParaRPr lang="en-US" sz="2400" kern="1200" dirty="0"/>
        </a:p>
      </dsp:txBody>
      <dsp:txXfrm>
        <a:off x="1615503" y="1290834"/>
        <a:ext cx="1324175" cy="1482330"/>
      </dsp:txXfrm>
    </dsp:sp>
    <dsp:sp modelId="{4F409AAC-7835-4A0A-8DC1-194BEF3E4794}">
      <dsp:nvSpPr>
        <dsp:cNvPr id="0" name=""/>
        <dsp:cNvSpPr/>
      </dsp:nvSpPr>
      <dsp:spPr>
        <a:xfrm>
          <a:off x="3084686" y="1219199"/>
          <a:ext cx="1467445" cy="1625600"/>
        </a:xfrm>
        <a:prstGeom prst="roundRect">
          <a:avLst/>
        </a:prstGeom>
        <a:solidFill>
          <a:schemeClr val="accent2">
            <a:hueOff val="7012249"/>
            <a:satOff val="-41263"/>
            <a:lumOff val="15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ذخیره سازی</a:t>
          </a:r>
          <a:endParaRPr lang="en-US" sz="2400" kern="1200" dirty="0"/>
        </a:p>
      </dsp:txBody>
      <dsp:txXfrm>
        <a:off x="3156321" y="1290834"/>
        <a:ext cx="1324175" cy="1482330"/>
      </dsp:txXfrm>
    </dsp:sp>
    <dsp:sp modelId="{1367603E-7964-4450-A634-2DDDAEB2B6C0}">
      <dsp:nvSpPr>
        <dsp:cNvPr id="0" name=""/>
        <dsp:cNvSpPr/>
      </dsp:nvSpPr>
      <dsp:spPr>
        <a:xfrm>
          <a:off x="4625503" y="1219199"/>
          <a:ext cx="1467445" cy="1625600"/>
        </a:xfrm>
        <a:prstGeom prst="roundRect">
          <a:avLst/>
        </a:prstGeom>
        <a:solidFill>
          <a:schemeClr val="accent2">
            <a:hueOff val="10518374"/>
            <a:satOff val="-61895"/>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t>بازیابی</a:t>
          </a:r>
          <a:endParaRPr lang="en-US" sz="2400" kern="1200" dirty="0"/>
        </a:p>
      </dsp:txBody>
      <dsp:txXfrm>
        <a:off x="4697138" y="1290834"/>
        <a:ext cx="1324175" cy="148233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7E53A-CA1A-4CEF-BE15-CA9DC1288B2D}" type="datetimeFigureOut">
              <a:rPr lang="en-US" smtClean="0"/>
              <a:pPr/>
              <a:t>4/25/2017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CED4C-5055-4144-8CD8-1EF38CB04D1E}" type="slidenum">
              <a:rPr lang="en-US" smtClean="0"/>
              <a:pPr/>
              <a:t>‹#›</a:t>
            </a:fld>
            <a:endParaRPr lang="en-US"/>
          </a:p>
        </p:txBody>
      </p:sp>
    </p:spTree>
    <p:extLst>
      <p:ext uri="{BB962C8B-B14F-4D97-AF65-F5344CB8AC3E}">
        <p14:creationId xmlns:p14="http://schemas.microsoft.com/office/powerpoint/2010/main" val="368668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CED4C-5055-4144-8CD8-1EF38CB04D1E}" type="slidenum">
              <a:rPr lang="en-US" smtClean="0"/>
              <a:pPr/>
              <a:t>1</a:t>
            </a:fld>
            <a:endParaRPr lang="en-US"/>
          </a:p>
        </p:txBody>
      </p:sp>
    </p:spTree>
    <p:extLst>
      <p:ext uri="{BB962C8B-B14F-4D97-AF65-F5344CB8AC3E}">
        <p14:creationId xmlns:p14="http://schemas.microsoft.com/office/powerpoint/2010/main" val="127198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748BA-1EFE-451C-A5E4-65F46509FEAD}" type="slidenum">
              <a:rPr lang="en-US" altLang="en-US"/>
              <a:pPr/>
              <a:t>58</a:t>
            </a:fld>
            <a:endParaRPr lang="en-US" altLang="en-US"/>
          </a:p>
        </p:txBody>
      </p:sp>
      <p:sp>
        <p:nvSpPr>
          <p:cNvPr id="146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Priming : the recall of words is improved by prior exposure to the words. Free recall the words is impaired in amnestic patients but priming is ok.</a:t>
            </a:r>
          </a:p>
          <a:p>
            <a:r>
              <a:rPr lang="en-US" altLang="en-US"/>
              <a:t>ABSENT:  ABS…..</a:t>
            </a:r>
          </a:p>
          <a:p>
            <a:r>
              <a:rPr lang="en-US" altLang="en-US"/>
              <a:t>INCOME:   INC…..</a:t>
            </a:r>
          </a:p>
          <a:p>
            <a:endParaRPr lang="en-US" altLang="en-US"/>
          </a:p>
        </p:txBody>
      </p:sp>
    </p:spTree>
    <p:extLst>
      <p:ext uri="{BB962C8B-B14F-4D97-AF65-F5344CB8AC3E}">
        <p14:creationId xmlns:p14="http://schemas.microsoft.com/office/powerpoint/2010/main" val="2454999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fa-IR" dirty="0" smtClean="0"/>
              <a:t>عنوان اصلی </a:t>
            </a:r>
            <a:endParaRPr lang="fa-IR"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cs typeface="B Nazanin" panose="00000400000000000000"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dirty="0" smtClean="0"/>
              <a:t>عنوان فرعی</a:t>
            </a:r>
            <a:endParaRPr lang="fa-IR" dirty="0"/>
          </a:p>
        </p:txBody>
      </p:sp>
      <p:sp>
        <p:nvSpPr>
          <p:cNvPr id="4" name="TextBox 3"/>
          <p:cNvSpPr txBox="1"/>
          <p:nvPr userDrawn="1"/>
        </p:nvSpPr>
        <p:spPr>
          <a:xfrm>
            <a:off x="5334000" y="5867400"/>
            <a:ext cx="2514600" cy="584775"/>
          </a:xfrm>
          <a:prstGeom prst="rect">
            <a:avLst/>
          </a:prstGeom>
        </p:spPr>
        <p:txBody>
          <a:bodyPr vert="horz" lIns="91440" tIns="45720" rIns="91440" bIns="45720" rtlCol="1">
            <a:normAutofit/>
          </a:bodyPr>
          <a:lstStyle/>
          <a:p>
            <a:pPr marL="0" indent="0" algn="r" defTabSz="914400" rtl="1" eaLnBrk="1" latinLnBrk="0" hangingPunct="1">
              <a:spcBef>
                <a:spcPct val="20000"/>
              </a:spcBef>
              <a:buFont typeface="Arial" pitchFamily="34" charset="0"/>
              <a:buNone/>
            </a:pPr>
            <a:r>
              <a:rPr lang="fa-IR" sz="1800" kern="1200" baseline="0" dirty="0" smtClean="0">
                <a:solidFill>
                  <a:schemeClr val="tx1">
                    <a:tint val="75000"/>
                  </a:schemeClr>
                </a:solidFill>
                <a:latin typeface="+mn-lt"/>
                <a:ea typeface="+mn-ea"/>
                <a:cs typeface="B Nazanin" panose="00000400000000000000" pitchFamily="2" charset="-78"/>
              </a:rPr>
              <a:t>نام استاد:</a:t>
            </a:r>
            <a:endParaRPr lang="en-US" sz="1800" kern="1200" baseline="0" dirty="0" smtClean="0">
              <a:solidFill>
                <a:schemeClr val="tx1">
                  <a:tint val="75000"/>
                </a:schemeClr>
              </a:solidFill>
              <a:latin typeface="+mn-lt"/>
              <a:ea typeface="+mn-ea"/>
              <a:cs typeface="B Nazanin" panose="00000400000000000000" pitchFamily="2" charset="-78"/>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2906713"/>
            <a:ext cx="7772400" cy="1500187"/>
          </a:xfrm>
        </p:spPr>
        <p:txBody>
          <a:bodyPr anchor="b"/>
          <a:lstStyle>
            <a:lvl1pPr marL="0" indent="0" algn="r" rtl="1">
              <a:buNone/>
              <a:defRPr sz="2000">
                <a:solidFill>
                  <a:schemeClr val="tx1">
                    <a:tint val="75000"/>
                  </a:schemeClr>
                </a:solidFill>
                <a:cs typeface="B Nazanin" panose="00000400000000000000" pitchFamily="2" charset="-7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smtClean="0"/>
              <a:t>نمونه فونت متن </a:t>
            </a:r>
            <a:endParaRPr lang="en-US" dirty="0" smtClean="0"/>
          </a:p>
        </p:txBody>
      </p:sp>
      <p:sp>
        <p:nvSpPr>
          <p:cNvPr id="4" name="Title 3"/>
          <p:cNvSpPr>
            <a:spLocks noGrp="1"/>
          </p:cNvSpPr>
          <p:nvPr>
            <p:ph type="title" hasCustomPrompt="1"/>
          </p:nvPr>
        </p:nvSpPr>
        <p:spPr/>
        <p:txBody>
          <a:bodyPr/>
          <a:lstStyle/>
          <a:p>
            <a:r>
              <a:rPr lang="fa-IR" dirty="0" smtClean="0"/>
              <a:t>عنوان اصلی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a-IR" dirty="0" smtClean="0"/>
              <a:t>عنوان اصلی </a:t>
            </a:r>
            <a:endParaRPr lang="fa-IR" dirty="0"/>
          </a:p>
        </p:txBody>
      </p:sp>
      <p:sp>
        <p:nvSpPr>
          <p:cNvPr id="3" name="Content Placeholder 2"/>
          <p:cNvSpPr>
            <a:spLocks noGrp="1"/>
          </p:cNvSpPr>
          <p:nvPr>
            <p:ph sz="half" idx="1" hasCustomPrompt="1"/>
          </p:nvPr>
        </p:nvSpPr>
        <p:spPr>
          <a:xfrm>
            <a:off x="457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a-IR" dirty="0" smtClean="0"/>
              <a:t>عنوان تیترها</a:t>
            </a:r>
            <a:endParaRPr lang="en-US" dirty="0" smtClean="0"/>
          </a:p>
          <a:p>
            <a:pPr lvl="1"/>
            <a:r>
              <a:rPr lang="fa-IR" dirty="0" smtClean="0"/>
              <a:t>سطح دوم</a:t>
            </a:r>
            <a:endParaRPr lang="en-US" dirty="0" smtClean="0"/>
          </a:p>
          <a:p>
            <a:pPr lvl="2"/>
            <a:r>
              <a:rPr lang="fa-IR" dirty="0" smtClean="0"/>
              <a:t>سطح سوم</a:t>
            </a:r>
            <a:endParaRPr lang="en-US" dirty="0" smtClean="0"/>
          </a:p>
          <a:p>
            <a:pPr lvl="3"/>
            <a:r>
              <a:rPr lang="fa-IR" dirty="0" smtClean="0"/>
              <a:t>سطح چهارم</a:t>
            </a:r>
            <a:endParaRPr lang="en-US" dirty="0" smtClean="0"/>
          </a:p>
          <a:p>
            <a:pPr lvl="4"/>
            <a:r>
              <a:rPr lang="fa-IR" dirty="0" smtClean="0"/>
              <a:t>سطح پنجم</a:t>
            </a:r>
          </a:p>
          <a:p>
            <a:pPr lvl="0"/>
            <a:endParaRPr lang="fa-IR" dirty="0"/>
          </a:p>
        </p:txBody>
      </p:sp>
      <p:sp>
        <p:nvSpPr>
          <p:cNvPr id="4" name="Content Placeholder 3"/>
          <p:cNvSpPr>
            <a:spLocks noGrp="1"/>
          </p:cNvSpPr>
          <p:nvPr>
            <p:ph sz="half" idx="2" hasCustomPrompt="1"/>
          </p:nvPr>
        </p:nvSpPr>
        <p:spPr>
          <a:xfrm>
            <a:off x="4648200" y="1600200"/>
            <a:ext cx="40386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a-IR" dirty="0" smtClean="0"/>
              <a:t>عنوان تیترها</a:t>
            </a:r>
            <a:endParaRPr lang="en-US" dirty="0" smtClean="0"/>
          </a:p>
          <a:p>
            <a:pPr lvl="1"/>
            <a:r>
              <a:rPr lang="fa-IR" dirty="0" smtClean="0"/>
              <a:t>سطح دوم</a:t>
            </a:r>
            <a:endParaRPr lang="en-US" dirty="0" smtClean="0"/>
          </a:p>
          <a:p>
            <a:pPr lvl="2"/>
            <a:r>
              <a:rPr lang="fa-IR" dirty="0" smtClean="0"/>
              <a:t>سطح سوم</a:t>
            </a:r>
            <a:endParaRPr lang="en-US" dirty="0" smtClean="0"/>
          </a:p>
          <a:p>
            <a:pPr lvl="3"/>
            <a:r>
              <a:rPr lang="fa-IR" dirty="0" smtClean="0"/>
              <a:t>سطح چهارم</a:t>
            </a:r>
            <a:endParaRPr lang="en-US" dirty="0" smtClean="0"/>
          </a:p>
          <a:p>
            <a:pPr lvl="4"/>
            <a:r>
              <a:rPr lang="fa-IR" dirty="0" smtClean="0"/>
              <a:t>سطح پنجم</a:t>
            </a:r>
          </a:p>
          <a:p>
            <a:pPr lvl="0"/>
            <a:endParaRPr lang="fa-I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6"/>
                </a:solidFill>
              </a:defRPr>
            </a:lvl1pPr>
          </a:lstStyle>
          <a:p>
            <a:fld id="{FD335E1F-FB46-4072-8F63-72BD371F4232}" type="datetimeFigureOut">
              <a:rPr lang="en-US" smtClean="0"/>
              <a:pPr/>
              <a:t>4/25/2017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accent6"/>
                </a:solidFill>
                <a:cs typeface="B Nazanin" panose="00000400000000000000" pitchFamily="2" charset="-78"/>
              </a:defRPr>
            </a:lvl1pPr>
          </a:lstStyle>
          <a:p>
            <a:r>
              <a:rPr lang="fa-IR" dirty="0" smtClean="0"/>
              <a:t>نام استاد: </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accent6"/>
                </a:solidFill>
                <a:cs typeface="B Nazanin" panose="00000400000000000000" pitchFamily="2" charset="-78"/>
              </a:defRPr>
            </a:lvl1pPr>
          </a:lstStyle>
          <a:p>
            <a:r>
              <a:rPr lang="fa-IR" dirty="0" smtClean="0"/>
              <a:t>لوگو ناصر خسرو</a:t>
            </a:r>
            <a:endParaRPr lang="en-US" dirty="0"/>
          </a:p>
        </p:txBody>
      </p:sp>
    </p:spTree>
    <p:extLst>
      <p:ext uri="{BB962C8B-B14F-4D97-AF65-F5344CB8AC3E}">
        <p14:creationId xmlns:p14="http://schemas.microsoft.com/office/powerpoint/2010/main" val="23035154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57506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DFB4FC81-3011-441D-959B-D32B9AC090A0}" type="slidenum">
              <a:rPr lang="en-US" altLang="en-US"/>
              <a:pPr/>
              <a:t>‹#›</a:t>
            </a:fld>
            <a:endParaRPr lang="en-US" altLang="en-US"/>
          </a:p>
        </p:txBody>
      </p:sp>
    </p:spTree>
    <p:extLst>
      <p:ext uri="{BB962C8B-B14F-4D97-AF65-F5344CB8AC3E}">
        <p14:creationId xmlns:p14="http://schemas.microsoft.com/office/powerpoint/2010/main" val="36711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9000"/>
            <a:lum/>
          </a:blip>
          <a:srcRect/>
          <a:stretch>
            <a:fillRect l="15000" t="19000" r="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fa-IR" dirty="0" smtClean="0"/>
              <a:t>عنوان اصلی </a:t>
            </a:r>
            <a:endParaRPr lang="fa-I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fa-IR" dirty="0" smtClean="0"/>
              <a:t>عنوان تیترها</a:t>
            </a:r>
            <a:endParaRPr lang="en-US" dirty="0" smtClean="0"/>
          </a:p>
          <a:p>
            <a:pPr lvl="1"/>
            <a:r>
              <a:rPr lang="fa-IR" dirty="0" smtClean="0"/>
              <a:t>سطح دوم</a:t>
            </a:r>
            <a:endParaRPr lang="en-US" dirty="0" smtClean="0"/>
          </a:p>
          <a:p>
            <a:pPr lvl="2"/>
            <a:r>
              <a:rPr lang="fa-IR" dirty="0" smtClean="0"/>
              <a:t>سطح سوم</a:t>
            </a:r>
            <a:endParaRPr lang="en-US" dirty="0" smtClean="0"/>
          </a:p>
          <a:p>
            <a:pPr lvl="3"/>
            <a:r>
              <a:rPr lang="fa-IR" dirty="0" smtClean="0"/>
              <a:t>سطح چهارم</a:t>
            </a:r>
            <a:endParaRPr lang="en-US" dirty="0" smtClean="0"/>
          </a:p>
          <a:p>
            <a:pPr lvl="4"/>
            <a:r>
              <a:rPr lang="fa-IR" dirty="0" smtClean="0"/>
              <a:t>سطح پنجم</a:t>
            </a:r>
            <a:endParaRPr lang="fa-IR" dirty="0"/>
          </a:p>
        </p:txBody>
      </p:sp>
      <p:pic>
        <p:nvPicPr>
          <p:cNvPr id="14" name="Picture 3"/>
          <p:cNvPicPr>
            <a:picLocks noChangeAspect="1"/>
          </p:cNvPicPr>
          <p:nvPr userDrawn="1"/>
        </p:nvPicPr>
        <p:blipFill>
          <a:blip r:embed="rId9" cstate="print"/>
          <a:srcRect/>
          <a:stretch>
            <a:fillRect/>
          </a:stretch>
        </p:blipFill>
        <p:spPr bwMode="auto">
          <a:xfrm>
            <a:off x="381000" y="5562600"/>
            <a:ext cx="1119188" cy="106550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701" r:id="rId4"/>
    <p:sldLayoutId id="2147483702" r:id="rId5"/>
    <p:sldLayoutId id="2147483703" r:id="rId6"/>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B Nazanin" panose="00000400000000000000" pitchFamily="2" charset="-78"/>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B Nazanin" panose="00000400000000000000" pitchFamily="2" charset="-78"/>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B Nazanin" panose="00000400000000000000"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anose="00000400000000000000"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anose="00000400000000000000"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anose="00000400000000000000"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1607;&#1605;&#1607;%20&#1711;&#1740;&#1585;%20&#1588;&#1606;&#1575;&#1587;&#1740;%20&#1575;&#1740;&#1585;&#1575;&#1606;%20&#1583;&#1705;&#1578;&#1585;%20&#1575;&#1601;&#1585;&#1740;&#1606;%20&#1605;&#1608;&#1602;&#1585;.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fa-IR" dirty="0" smtClean="0"/>
              <a:t>فصل 6: </a:t>
            </a:r>
            <a:br>
              <a:rPr lang="fa-IR" dirty="0" smtClean="0"/>
            </a:br>
            <a:r>
              <a:rPr lang="fa-IR" dirty="0" smtClean="0"/>
              <a:t>تحقیق و تشخیص نا بهنجاری</a:t>
            </a:r>
            <a:endParaRPr lang="fa-IR" dirty="0"/>
          </a:p>
        </p:txBody>
      </p:sp>
      <p:sp>
        <p:nvSpPr>
          <p:cNvPr id="19" name="Subtitle 18"/>
          <p:cNvSpPr>
            <a:spLocks noGrp="1"/>
          </p:cNvSpPr>
          <p:nvPr>
            <p:ph type="subTitle" idx="1"/>
          </p:nvPr>
        </p:nvSpPr>
        <p:spPr/>
        <p:txBody>
          <a:bodyPr/>
          <a:lstStyle/>
          <a:p>
            <a:r>
              <a:rPr lang="fa-IR" dirty="0" smtClean="0"/>
              <a:t>دکتر سید کاظم ملکوتی</a:t>
            </a:r>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a-IR"/>
          </a:p>
        </p:txBody>
      </p:sp>
      <p:sp>
        <p:nvSpPr>
          <p:cNvPr id="3" name="Content Placeholder 2"/>
          <p:cNvSpPr>
            <a:spLocks noGrp="1"/>
          </p:cNvSpPr>
          <p:nvPr>
            <p:ph sz="half" idx="1"/>
          </p:nvPr>
        </p:nvSpPr>
        <p:spPr>
          <a:xfrm>
            <a:off x="457200" y="1600200"/>
            <a:ext cx="4038600" cy="4525963"/>
          </a:xfrm>
        </p:spPr>
        <p:txBody>
          <a:bodyPr/>
          <a:lstStyle/>
          <a:p>
            <a:r>
              <a:rPr lang="fa-IR" dirty="0" smtClean="0"/>
              <a:t>مطالعات آزمایش بی خبری دو سره</a:t>
            </a:r>
          </a:p>
          <a:p>
            <a:endParaRPr lang="fa-IR" dirty="0" smtClean="0"/>
          </a:p>
          <a:p>
            <a:r>
              <a:rPr lang="en-US" dirty="0" smtClean="0"/>
              <a:t>Single-blind experiment</a:t>
            </a:r>
          </a:p>
          <a:p>
            <a:r>
              <a:rPr lang="en-US" dirty="0"/>
              <a:t>Double-blind experiment</a:t>
            </a:r>
          </a:p>
          <a:p>
            <a:endParaRPr lang="en-US" dirty="0" smtClean="0"/>
          </a:p>
          <a:p>
            <a:r>
              <a:rPr lang="en-US" dirty="0" smtClean="0"/>
              <a:t>Experiment-blind design</a:t>
            </a:r>
            <a:endParaRPr lang="fa-IR"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612036961"/>
              </p:ext>
            </p:extLst>
          </p:nvPr>
        </p:nvGraphicFramePr>
        <p:xfrm>
          <a:off x="4685145" y="2750661"/>
          <a:ext cx="4038600" cy="741680"/>
        </p:xfrm>
        <a:graphic>
          <a:graphicData uri="http://schemas.openxmlformats.org/drawingml/2006/table">
            <a:tbl>
              <a:tblPr rtl="1" firstRow="1" bandRow="1">
                <a:tableStyleId>{5940675A-B579-460E-94D1-54222C63F5DA}</a:tableStyleId>
              </a:tblPr>
              <a:tblGrid>
                <a:gridCol w="1346200">
                  <a:extLst>
                    <a:ext uri="{9D8B030D-6E8A-4147-A177-3AD203B41FA5}">
                      <a16:colId xmlns:a16="http://schemas.microsoft.com/office/drawing/2014/main" val="2084802332"/>
                    </a:ext>
                  </a:extLst>
                </a:gridCol>
                <a:gridCol w="1346200">
                  <a:extLst>
                    <a:ext uri="{9D8B030D-6E8A-4147-A177-3AD203B41FA5}">
                      <a16:colId xmlns:a16="http://schemas.microsoft.com/office/drawing/2014/main" val="1637485807"/>
                    </a:ext>
                  </a:extLst>
                </a:gridCol>
                <a:gridCol w="1346200">
                  <a:extLst>
                    <a:ext uri="{9D8B030D-6E8A-4147-A177-3AD203B41FA5}">
                      <a16:colId xmlns:a16="http://schemas.microsoft.com/office/drawing/2014/main" val="2382596916"/>
                    </a:ext>
                  </a:extLst>
                </a:gridCol>
              </a:tblGrid>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srgbClr val="000000"/>
                          </a:solidFill>
                          <a:effectLst/>
                          <a:uLnTx/>
                          <a:uFillTx/>
                          <a:latin typeface="Calibri"/>
                          <a:ea typeface="+mn-ea"/>
                          <a:cs typeface="Arial" panose="020B0604020202020204" pitchFamily="34" charset="0"/>
                        </a:rPr>
                        <a:t>افسردگی</a:t>
                      </a:r>
                      <a:endParaRPr kumimoji="0" lang="fa-IR"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a:tc>
                <a:tc>
                  <a:txBody>
                    <a:bodyPr/>
                    <a:lstStyle/>
                    <a:p>
                      <a:pPr rtl="1"/>
                      <a:r>
                        <a:rPr lang="fa-IR" dirty="0" smtClean="0"/>
                        <a:t>بیمار</a:t>
                      </a:r>
                      <a:endParaRPr lang="fa-IR" dirty="0"/>
                    </a:p>
                  </a:txBody>
                  <a:tcPr>
                    <a:solidFill>
                      <a:schemeClr val="bg2"/>
                    </a:solidFill>
                  </a:tcPr>
                </a:tc>
                <a:tc>
                  <a:txBody>
                    <a:bodyPr/>
                    <a:lstStyle/>
                    <a:p>
                      <a:pPr rtl="1"/>
                      <a:r>
                        <a:rPr lang="fa-IR" dirty="0" smtClean="0"/>
                        <a:t>درمانگر</a:t>
                      </a:r>
                      <a:endParaRPr lang="fa-IR" dirty="0"/>
                    </a:p>
                  </a:txBody>
                  <a:tcPr/>
                </a:tc>
                <a:extLst>
                  <a:ext uri="{0D108BD9-81ED-4DB2-BD59-A6C34878D82A}">
                    <a16:rowId xmlns:a16="http://schemas.microsoft.com/office/drawing/2014/main" val="326072632"/>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srgbClr val="000000"/>
                          </a:solidFill>
                          <a:effectLst/>
                          <a:uLnTx/>
                          <a:uFillTx/>
                          <a:latin typeface="Calibri"/>
                          <a:ea typeface="+mn-ea"/>
                          <a:cs typeface="Arial" panose="020B0604020202020204" pitchFamily="34" charset="0"/>
                        </a:rPr>
                        <a:t>افسردگی</a:t>
                      </a:r>
                      <a:endParaRPr kumimoji="0" lang="fa-IR"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txBody>
                  <a:tcPr/>
                </a:tc>
                <a:tc>
                  <a:txBody>
                    <a:bodyPr/>
                    <a:lstStyle/>
                    <a:p>
                      <a:pPr rtl="1"/>
                      <a:r>
                        <a:rPr lang="fa-IR" dirty="0" smtClean="0"/>
                        <a:t>بیمار</a:t>
                      </a:r>
                      <a:endParaRPr lang="fa-IR" dirty="0"/>
                    </a:p>
                  </a:txBody>
                  <a:tcPr>
                    <a:solidFill>
                      <a:schemeClr val="bg2"/>
                    </a:solidFill>
                  </a:tcPr>
                </a:tc>
                <a:tc>
                  <a:txBody>
                    <a:bodyPr/>
                    <a:lstStyle/>
                    <a:p>
                      <a:pPr rtl="1"/>
                      <a:r>
                        <a:rPr lang="fa-IR" dirty="0" smtClean="0"/>
                        <a:t>درمانگر</a:t>
                      </a:r>
                      <a:endParaRPr lang="fa-IR" dirty="0"/>
                    </a:p>
                  </a:txBody>
                  <a:tcPr>
                    <a:solidFill>
                      <a:schemeClr val="bg2"/>
                    </a:solidFill>
                  </a:tcPr>
                </a:tc>
                <a:extLst>
                  <a:ext uri="{0D108BD9-81ED-4DB2-BD59-A6C34878D82A}">
                    <a16:rowId xmlns:a16="http://schemas.microsoft.com/office/drawing/2014/main" val="547227360"/>
                  </a:ext>
                </a:extLst>
              </a:tr>
            </a:tbl>
          </a:graphicData>
        </a:graphic>
      </p:graphicFrame>
      <p:sp>
        <p:nvSpPr>
          <p:cNvPr id="10" name="Freeform 9"/>
          <p:cNvSpPr/>
          <p:nvPr/>
        </p:nvSpPr>
        <p:spPr>
          <a:xfrm>
            <a:off x="3223491" y="2341200"/>
            <a:ext cx="3169129" cy="383527"/>
          </a:xfrm>
          <a:custGeom>
            <a:avLst/>
            <a:gdLst>
              <a:gd name="connsiteX0" fmla="*/ 0 w 3169129"/>
              <a:gd name="connsiteY0" fmla="*/ 346582 h 383527"/>
              <a:gd name="connsiteX1" fmla="*/ 332509 w 3169129"/>
              <a:gd name="connsiteY1" fmla="*/ 69491 h 383527"/>
              <a:gd name="connsiteX2" fmla="*/ 960582 w 3169129"/>
              <a:gd name="connsiteY2" fmla="*/ 14073 h 383527"/>
              <a:gd name="connsiteX3" fmla="*/ 2466109 w 3169129"/>
              <a:gd name="connsiteY3" fmla="*/ 32545 h 383527"/>
              <a:gd name="connsiteX4" fmla="*/ 3112654 w 3169129"/>
              <a:gd name="connsiteY4" fmla="*/ 346582 h 383527"/>
              <a:gd name="connsiteX5" fmla="*/ 3094182 w 3169129"/>
              <a:gd name="connsiteY5" fmla="*/ 365055 h 3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9129" h="383527">
                <a:moveTo>
                  <a:pt x="0" y="346582"/>
                </a:moveTo>
                <a:cubicBezTo>
                  <a:pt x="86206" y="235745"/>
                  <a:pt x="172412" y="124909"/>
                  <a:pt x="332509" y="69491"/>
                </a:cubicBezTo>
                <a:cubicBezTo>
                  <a:pt x="492606" y="14073"/>
                  <a:pt x="960582" y="14073"/>
                  <a:pt x="960582" y="14073"/>
                </a:cubicBezTo>
                <a:cubicBezTo>
                  <a:pt x="1316182" y="7915"/>
                  <a:pt x="2107430" y="-22873"/>
                  <a:pt x="2466109" y="32545"/>
                </a:cubicBezTo>
                <a:cubicBezTo>
                  <a:pt x="2824788" y="87963"/>
                  <a:pt x="3007975" y="291164"/>
                  <a:pt x="3112654" y="346582"/>
                </a:cubicBezTo>
                <a:cubicBezTo>
                  <a:pt x="3217333" y="402000"/>
                  <a:pt x="3155757" y="383527"/>
                  <a:pt x="3094182" y="3650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Freeform 10"/>
          <p:cNvSpPr/>
          <p:nvPr/>
        </p:nvSpPr>
        <p:spPr>
          <a:xfrm>
            <a:off x="3013627" y="3347879"/>
            <a:ext cx="3588855" cy="1030603"/>
          </a:xfrm>
          <a:custGeom>
            <a:avLst/>
            <a:gdLst>
              <a:gd name="connsiteX0" fmla="*/ 0 w 3588855"/>
              <a:gd name="connsiteY0" fmla="*/ 0 h 1030603"/>
              <a:gd name="connsiteX1" fmla="*/ 397163 w 3588855"/>
              <a:gd name="connsiteY1" fmla="*/ 221672 h 1030603"/>
              <a:gd name="connsiteX2" fmla="*/ 2346036 w 3588855"/>
              <a:gd name="connsiteY2" fmla="*/ 1016000 h 1030603"/>
              <a:gd name="connsiteX3" fmla="*/ 3426690 w 3588855"/>
              <a:gd name="connsiteY3" fmla="*/ 701963 h 1030603"/>
              <a:gd name="connsiteX4" fmla="*/ 3583709 w 3588855"/>
              <a:gd name="connsiteY4" fmla="*/ 267854 h 1030603"/>
              <a:gd name="connsiteX5" fmla="*/ 3583709 w 3588855"/>
              <a:gd name="connsiteY5" fmla="*/ 267854 h 103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8855" h="1030603">
                <a:moveTo>
                  <a:pt x="0" y="0"/>
                </a:moveTo>
                <a:cubicBezTo>
                  <a:pt x="3078" y="26169"/>
                  <a:pt x="6157" y="52339"/>
                  <a:pt x="397163" y="221672"/>
                </a:cubicBezTo>
                <a:cubicBezTo>
                  <a:pt x="788169" y="391005"/>
                  <a:pt x="1841115" y="935952"/>
                  <a:pt x="2346036" y="1016000"/>
                </a:cubicBezTo>
                <a:cubicBezTo>
                  <a:pt x="2850957" y="1096049"/>
                  <a:pt x="3220411" y="826654"/>
                  <a:pt x="3426690" y="701963"/>
                </a:cubicBezTo>
                <a:cubicBezTo>
                  <a:pt x="3632969" y="577272"/>
                  <a:pt x="3583709" y="267854"/>
                  <a:pt x="3583709" y="267854"/>
                </a:cubicBezTo>
                <a:lnTo>
                  <a:pt x="3583709" y="267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03860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p>
        </p:txBody>
      </p:sp>
      <p:sp>
        <p:nvSpPr>
          <p:cNvPr id="6" name="Content Placeholder 5"/>
          <p:cNvSpPr>
            <a:spLocks noGrp="1"/>
          </p:cNvSpPr>
          <p:nvPr>
            <p:ph idx="1"/>
          </p:nvPr>
        </p:nvSpPr>
        <p:spPr/>
        <p:txBody>
          <a:bodyPr/>
          <a:lstStyle/>
          <a:p>
            <a:r>
              <a:rPr lang="fa-IR" dirty="0" smtClean="0"/>
              <a:t>ویژگی های خواسته </a:t>
            </a:r>
            <a:r>
              <a:rPr lang="en-US" dirty="0" smtClean="0"/>
              <a:t>demand characteristic</a:t>
            </a:r>
            <a:endParaRPr lang="fa-IR" dirty="0" smtClean="0"/>
          </a:p>
          <a:p>
            <a:pPr marL="0" indent="0">
              <a:buNone/>
            </a:pPr>
            <a:r>
              <a:rPr lang="fa-IR" dirty="0" smtClean="0"/>
              <a:t>القا شرایط </a:t>
            </a:r>
            <a:r>
              <a:rPr lang="fa-IR" dirty="0" err="1" smtClean="0"/>
              <a:t>ازمایش</a:t>
            </a:r>
            <a:r>
              <a:rPr lang="fa-IR" dirty="0" smtClean="0"/>
              <a:t> به </a:t>
            </a:r>
            <a:r>
              <a:rPr lang="fa-IR" dirty="0" err="1" smtClean="0"/>
              <a:t>ازمودنی</a:t>
            </a:r>
            <a:r>
              <a:rPr lang="fa-IR" dirty="0" smtClean="0"/>
              <a:t> که این طرح از شما چه انتظاری به صورت غیر مستقیم دارد. </a:t>
            </a:r>
          </a:p>
          <a:p>
            <a:r>
              <a:rPr lang="fa-IR" dirty="0" smtClean="0"/>
              <a:t>آزمایش با و بدون محرومیت حسی در اطاق محرومیت حسی و رضایت نامه سخت و پزشک با روپوش سفید</a:t>
            </a:r>
            <a:endParaRPr lang="fa-IR" dirty="0"/>
          </a:p>
        </p:txBody>
      </p:sp>
    </p:spTree>
    <p:extLst>
      <p:ext uri="{BB962C8B-B14F-4D97-AF65-F5344CB8AC3E}">
        <p14:creationId xmlns:p14="http://schemas.microsoft.com/office/powerpoint/2010/main" val="322661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استنباط آماری</a:t>
            </a:r>
            <a:endParaRPr lang="fa-IR" dirty="0"/>
          </a:p>
        </p:txBody>
      </p:sp>
      <p:sp>
        <p:nvSpPr>
          <p:cNvPr id="3" name="Content Placeholder 2"/>
          <p:cNvSpPr>
            <a:spLocks noGrp="1"/>
          </p:cNvSpPr>
          <p:nvPr>
            <p:ph idx="1"/>
          </p:nvPr>
        </p:nvSpPr>
        <p:spPr/>
        <p:txBody>
          <a:bodyPr/>
          <a:lstStyle/>
          <a:p>
            <a:r>
              <a:rPr lang="fa-IR" dirty="0" smtClean="0"/>
              <a:t>انتخاب نمونه</a:t>
            </a:r>
          </a:p>
          <a:p>
            <a:r>
              <a:rPr lang="fa-IR" dirty="0" smtClean="0"/>
              <a:t>آیا نمونه بیانگر جامعه است برای تعمیم</a:t>
            </a:r>
          </a:p>
          <a:p>
            <a:r>
              <a:rPr lang="fa-IR" dirty="0" smtClean="0"/>
              <a:t>خطای 5% در نمونه های انسانی</a:t>
            </a:r>
            <a:endParaRPr lang="fa-IR" dirty="0"/>
          </a:p>
        </p:txBody>
      </p:sp>
    </p:spTree>
    <p:extLst>
      <p:ext uri="{BB962C8B-B14F-4D97-AF65-F5344CB8AC3E}">
        <p14:creationId xmlns:p14="http://schemas.microsoft.com/office/powerpoint/2010/main" val="325161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آزمون های چند </a:t>
            </a:r>
            <a:r>
              <a:rPr lang="fa-IR" dirty="0" err="1" smtClean="0"/>
              <a:t>ازمودنی</a:t>
            </a:r>
            <a:endParaRPr lang="fa-IR" dirty="0" smtClean="0"/>
          </a:p>
          <a:p>
            <a:r>
              <a:rPr lang="fa-IR" dirty="0" smtClean="0"/>
              <a:t>آزمون تک </a:t>
            </a:r>
            <a:r>
              <a:rPr lang="fa-IR" dirty="0" err="1" smtClean="0"/>
              <a:t>ازمودنی</a:t>
            </a:r>
            <a:endParaRPr lang="fa-IR" dirty="0" smtClean="0"/>
          </a:p>
          <a:p>
            <a:pPr lvl="1"/>
            <a:r>
              <a:rPr lang="fa-IR" dirty="0" smtClean="0"/>
              <a:t>در مواردی که بیمار نادر است</a:t>
            </a:r>
          </a:p>
          <a:p>
            <a:pPr lvl="1"/>
            <a:r>
              <a:rPr lang="fa-IR" dirty="0" smtClean="0"/>
              <a:t>در موارد تجربه بر روی یک بیمار</a:t>
            </a:r>
          </a:p>
          <a:p>
            <a:pPr lvl="1"/>
            <a:r>
              <a:rPr lang="fa-IR" dirty="0" smtClean="0"/>
              <a:t>در موارد فرضیه سازی</a:t>
            </a:r>
          </a:p>
        </p:txBody>
      </p:sp>
    </p:spTree>
    <p:extLst>
      <p:ext uri="{BB962C8B-B14F-4D97-AF65-F5344CB8AC3E}">
        <p14:creationId xmlns:p14="http://schemas.microsoft.com/office/powerpoint/2010/main" val="361724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روش آزمایشگاه</a:t>
            </a:r>
            <a:endParaRPr lang="fa-IR" dirty="0"/>
          </a:p>
        </p:txBody>
      </p:sp>
      <p:sp>
        <p:nvSpPr>
          <p:cNvPr id="7" name="Content Placeholder 6"/>
          <p:cNvSpPr>
            <a:spLocks noGrp="1"/>
          </p:cNvSpPr>
          <p:nvPr>
            <p:ph sz="half" idx="1"/>
          </p:nvPr>
        </p:nvSpPr>
        <p:spPr/>
        <p:txBody>
          <a:bodyPr/>
          <a:lstStyle/>
          <a:p>
            <a:r>
              <a:rPr lang="fa-IR" dirty="0" smtClean="0"/>
              <a:t>ضعف:</a:t>
            </a:r>
          </a:p>
          <a:p>
            <a:pPr marL="457200" indent="-457200">
              <a:buFont typeface="Arial" panose="020B0604020202020204" pitchFamily="34" charset="0"/>
              <a:buChar char="•"/>
            </a:pPr>
            <a:r>
              <a:rPr lang="fa-IR" dirty="0" smtClean="0"/>
              <a:t>در محیط مصنوعی انجام میشود</a:t>
            </a:r>
          </a:p>
          <a:p>
            <a:pPr marL="457200" indent="-457200">
              <a:buFont typeface="Arial" panose="020B0604020202020204" pitchFamily="34" charset="0"/>
              <a:buChar char="•"/>
            </a:pPr>
            <a:r>
              <a:rPr lang="fa-IR" dirty="0" err="1" smtClean="0"/>
              <a:t>استنباطات</a:t>
            </a:r>
            <a:r>
              <a:rPr lang="fa-IR" dirty="0" smtClean="0"/>
              <a:t> با احتمال است</a:t>
            </a:r>
          </a:p>
          <a:p>
            <a:pPr marL="457200" indent="-457200">
              <a:buFont typeface="Arial" panose="020B0604020202020204" pitchFamily="34" charset="0"/>
              <a:buChar char="•"/>
            </a:pPr>
            <a:r>
              <a:rPr lang="fa-IR" dirty="0" smtClean="0"/>
              <a:t>اجرا برخی </a:t>
            </a:r>
            <a:r>
              <a:rPr lang="fa-IR" dirty="0" err="1" smtClean="0"/>
              <a:t>ازمایشات</a:t>
            </a:r>
            <a:r>
              <a:rPr lang="fa-IR" dirty="0" smtClean="0"/>
              <a:t> غیر ممکن است و یا غیر اخلاق پزشکی</a:t>
            </a:r>
            <a:endParaRPr lang="fa-IR" dirty="0"/>
          </a:p>
        </p:txBody>
      </p:sp>
      <p:sp>
        <p:nvSpPr>
          <p:cNvPr id="8" name="Content Placeholder 7"/>
          <p:cNvSpPr>
            <a:spLocks noGrp="1"/>
          </p:cNvSpPr>
          <p:nvPr>
            <p:ph sz="half" idx="2"/>
          </p:nvPr>
        </p:nvSpPr>
        <p:spPr/>
        <p:txBody>
          <a:bodyPr/>
          <a:lstStyle/>
          <a:p>
            <a:r>
              <a:rPr lang="fa-IR" dirty="0" smtClean="0"/>
              <a:t>قوت:</a:t>
            </a:r>
          </a:p>
          <a:p>
            <a:pPr marL="457200" indent="-457200">
              <a:buFont typeface="Arial" panose="020B0604020202020204" pitchFamily="34" charset="0"/>
              <a:buChar char="•"/>
            </a:pPr>
            <a:r>
              <a:rPr lang="fa-IR" dirty="0" smtClean="0"/>
              <a:t>تفکیک عوامل علی</a:t>
            </a:r>
          </a:p>
          <a:p>
            <a:pPr marL="457200" indent="-457200">
              <a:buFont typeface="Arial" panose="020B0604020202020204" pitchFamily="34" charset="0"/>
              <a:buChar char="•"/>
            </a:pPr>
            <a:r>
              <a:rPr lang="fa-IR" dirty="0" smtClean="0"/>
              <a:t>تعمیم به جامعه</a:t>
            </a:r>
          </a:p>
          <a:p>
            <a:pPr marL="457200" indent="-457200">
              <a:buFont typeface="Arial" panose="020B0604020202020204" pitchFamily="34" charset="0"/>
              <a:buChar char="•"/>
            </a:pPr>
            <a:r>
              <a:rPr lang="fa-IR" dirty="0" smtClean="0"/>
              <a:t>تکرار پذیری</a:t>
            </a:r>
            <a:endParaRPr lang="fa-IR" dirty="0"/>
          </a:p>
        </p:txBody>
      </p:sp>
    </p:spTree>
    <p:extLst>
      <p:ext uri="{BB962C8B-B14F-4D97-AF65-F5344CB8AC3E}">
        <p14:creationId xmlns:p14="http://schemas.microsoft.com/office/powerpoint/2010/main" val="184048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smtClean="0"/>
              <a:t>روش همبستگی</a:t>
            </a:r>
            <a:endParaRPr lang="fa-IR" dirty="0"/>
          </a:p>
        </p:txBody>
      </p:sp>
      <p:sp>
        <p:nvSpPr>
          <p:cNvPr id="6" name="Content Placeholder 5"/>
          <p:cNvSpPr>
            <a:spLocks noGrp="1"/>
          </p:cNvSpPr>
          <p:nvPr>
            <p:ph idx="1"/>
          </p:nvPr>
        </p:nvSpPr>
        <p:spPr/>
        <p:txBody>
          <a:bodyPr>
            <a:normAutofit fontScale="92500" lnSpcReduction="10000"/>
          </a:bodyPr>
          <a:lstStyle/>
          <a:p>
            <a:r>
              <a:rPr lang="fa-IR" dirty="0" smtClean="0"/>
              <a:t>همبستگی مثبت</a:t>
            </a:r>
          </a:p>
          <a:p>
            <a:r>
              <a:rPr lang="fa-IR" dirty="0"/>
              <a:t> </a:t>
            </a:r>
            <a:r>
              <a:rPr lang="fa-IR" dirty="0" smtClean="0"/>
              <a:t>همبستگی منفی</a:t>
            </a:r>
          </a:p>
          <a:p>
            <a:r>
              <a:rPr lang="fa-IR" dirty="0" err="1" smtClean="0"/>
              <a:t>ناهمبسته</a:t>
            </a:r>
            <a:endParaRPr lang="fa-IR" dirty="0" smtClean="0"/>
          </a:p>
          <a:p>
            <a:r>
              <a:rPr lang="fa-IR" dirty="0" smtClean="0"/>
              <a:t>مداخله انجام نمی شود</a:t>
            </a:r>
          </a:p>
          <a:p>
            <a:r>
              <a:rPr lang="fa-IR" dirty="0" smtClean="0"/>
              <a:t>رابط بین متغییر ها بررسی میشود </a:t>
            </a:r>
          </a:p>
          <a:p>
            <a:r>
              <a:rPr lang="fa-IR" dirty="0" smtClean="0"/>
              <a:t>ضریب همبستگی = </a:t>
            </a:r>
            <a:r>
              <a:rPr lang="en-US" dirty="0" smtClean="0"/>
              <a:t>r</a:t>
            </a:r>
          </a:p>
          <a:p>
            <a:r>
              <a:rPr lang="fa-IR" dirty="0" smtClean="0"/>
              <a:t>  </a:t>
            </a:r>
            <a:r>
              <a:rPr lang="en-US" dirty="0" smtClean="0"/>
              <a:t>-1&gt;r&gt;1+</a:t>
            </a:r>
            <a:r>
              <a:rPr lang="fa-IR" dirty="0" smtClean="0"/>
              <a:t>  </a:t>
            </a:r>
          </a:p>
          <a:p>
            <a:r>
              <a:rPr lang="fa-IR" dirty="0" smtClean="0"/>
              <a:t>رابطه علت و </a:t>
            </a:r>
            <a:r>
              <a:rPr lang="fa-IR" dirty="0" err="1" smtClean="0"/>
              <a:t>معلولی</a:t>
            </a:r>
            <a:r>
              <a:rPr lang="fa-IR" dirty="0" smtClean="0"/>
              <a:t> را بیان نمی کند. این رابط می تواند یکطرفه، دو طرفه و یا با عوامل مداخله گر باشد</a:t>
            </a:r>
            <a:endParaRPr lang="fa-IR" dirty="0"/>
          </a:p>
        </p:txBody>
      </p:sp>
    </p:spTree>
    <p:extLst>
      <p:ext uri="{BB962C8B-B14F-4D97-AF65-F5344CB8AC3E}">
        <p14:creationId xmlns:p14="http://schemas.microsoft.com/office/powerpoint/2010/main" val="807947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مطالعات همه گیر شناسی</a:t>
            </a:r>
            <a:endParaRPr lang="fa-IR" dirty="0"/>
          </a:p>
        </p:txBody>
      </p:sp>
      <p:sp>
        <p:nvSpPr>
          <p:cNvPr id="3" name="Content Placeholder 2"/>
          <p:cNvSpPr>
            <a:spLocks noGrp="1"/>
          </p:cNvSpPr>
          <p:nvPr>
            <p:ph idx="1"/>
          </p:nvPr>
        </p:nvSpPr>
        <p:spPr/>
        <p:txBody>
          <a:bodyPr/>
          <a:lstStyle/>
          <a:p>
            <a:r>
              <a:rPr lang="fa-IR" dirty="0" smtClean="0"/>
              <a:t>بر اساس </a:t>
            </a:r>
            <a:r>
              <a:rPr lang="en-US" dirty="0" smtClean="0"/>
              <a:t>DSM, ICD</a:t>
            </a:r>
            <a:endParaRPr lang="fa-IR" dirty="0" smtClean="0"/>
          </a:p>
          <a:p>
            <a:r>
              <a:rPr lang="fa-IR" dirty="0" smtClean="0"/>
              <a:t>استفاده عملی از مطالعات همه گیر شناسی</a:t>
            </a:r>
          </a:p>
          <a:p>
            <a:r>
              <a:rPr lang="en-US" dirty="0" smtClean="0"/>
              <a:t>Epidemiological catchment area</a:t>
            </a:r>
            <a:endParaRPr lang="fa-IR" dirty="0" smtClean="0"/>
          </a:p>
          <a:p>
            <a:r>
              <a:rPr lang="en-US" dirty="0" smtClean="0"/>
              <a:t>National comorbidity survey</a:t>
            </a:r>
          </a:p>
          <a:p>
            <a:r>
              <a:rPr lang="fa-IR" dirty="0" smtClean="0"/>
              <a:t>شیوع یک ساله، شیوع در طول عمر، شیوع </a:t>
            </a:r>
            <a:r>
              <a:rPr lang="fa-IR" dirty="0" err="1" smtClean="0"/>
              <a:t>همبودی</a:t>
            </a:r>
            <a:endParaRPr lang="fa-IR" dirty="0" smtClean="0"/>
          </a:p>
          <a:p>
            <a:r>
              <a:rPr lang="fa-IR" dirty="0" smtClean="0">
                <a:hlinkClick r:id="rId2" action="ppaction://hlinkfile"/>
              </a:rPr>
              <a:t>همه گیر شناسی در ایران</a:t>
            </a:r>
            <a:endParaRPr lang="fa-IR" dirty="0"/>
          </a:p>
        </p:txBody>
      </p:sp>
    </p:spTree>
    <p:extLst>
      <p:ext uri="{BB962C8B-B14F-4D97-AF65-F5344CB8AC3E}">
        <p14:creationId xmlns:p14="http://schemas.microsoft.com/office/powerpoint/2010/main" val="1795583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مطالعات همبستگی</a:t>
            </a:r>
            <a:endParaRPr lang="fa-IR" dirty="0"/>
          </a:p>
        </p:txBody>
      </p:sp>
      <p:sp>
        <p:nvSpPr>
          <p:cNvPr id="3" name="Content Placeholder 2"/>
          <p:cNvSpPr>
            <a:spLocks noGrp="1"/>
          </p:cNvSpPr>
          <p:nvPr>
            <p:ph sz="half" idx="1"/>
          </p:nvPr>
        </p:nvSpPr>
        <p:spPr>
          <a:xfrm>
            <a:off x="457200" y="1620982"/>
            <a:ext cx="4038600" cy="4525963"/>
          </a:xfrm>
        </p:spPr>
        <p:txBody>
          <a:bodyPr/>
          <a:lstStyle/>
          <a:p>
            <a:endParaRPr lang="fa-IR" dirty="0"/>
          </a:p>
          <a:p>
            <a:r>
              <a:rPr lang="fa-IR" dirty="0" smtClean="0"/>
              <a:t>مضرات</a:t>
            </a:r>
          </a:p>
          <a:p>
            <a:pPr marL="457200" indent="-457200">
              <a:buFont typeface="Arial" panose="020B0604020202020204" pitchFamily="34" charset="0"/>
              <a:buChar char="•"/>
            </a:pPr>
            <a:r>
              <a:rPr lang="fa-IR" dirty="0" smtClean="0"/>
              <a:t>عدم بررسی رابطه علت و </a:t>
            </a:r>
            <a:r>
              <a:rPr lang="fa-IR" dirty="0" err="1" smtClean="0"/>
              <a:t>معلولی</a:t>
            </a:r>
            <a:endParaRPr lang="fa-IR" dirty="0"/>
          </a:p>
        </p:txBody>
      </p:sp>
      <p:sp>
        <p:nvSpPr>
          <p:cNvPr id="5" name="Content Placeholder 4"/>
          <p:cNvSpPr>
            <a:spLocks noGrp="1"/>
          </p:cNvSpPr>
          <p:nvPr>
            <p:ph sz="half" idx="2"/>
          </p:nvPr>
        </p:nvSpPr>
        <p:spPr/>
        <p:txBody>
          <a:bodyPr/>
          <a:lstStyle/>
          <a:p>
            <a:r>
              <a:rPr lang="fa-IR" dirty="0" smtClean="0"/>
              <a:t>منافع</a:t>
            </a:r>
          </a:p>
          <a:p>
            <a:pPr marL="457200" indent="-457200">
              <a:buFont typeface="Arial" panose="020B0604020202020204" pitchFamily="34" charset="0"/>
              <a:buChar char="•"/>
            </a:pPr>
            <a:r>
              <a:rPr lang="fa-IR" dirty="0" smtClean="0"/>
              <a:t>مشاهده رابطه کمی</a:t>
            </a:r>
          </a:p>
          <a:p>
            <a:pPr marL="457200" indent="-457200">
              <a:buFont typeface="Arial" panose="020B0604020202020204" pitchFamily="34" charset="0"/>
              <a:buChar char="•"/>
            </a:pPr>
            <a:r>
              <a:rPr lang="fa-IR" dirty="0" smtClean="0"/>
              <a:t>در مورد پدیده طبیعی</a:t>
            </a:r>
          </a:p>
          <a:p>
            <a:pPr marL="457200" indent="-457200">
              <a:buFont typeface="Arial" panose="020B0604020202020204" pitchFamily="34" charset="0"/>
              <a:buChar char="•"/>
            </a:pPr>
            <a:r>
              <a:rPr lang="fa-IR" dirty="0" smtClean="0"/>
              <a:t>عدم امکان انجام مطالعه آزمایشگاهی </a:t>
            </a:r>
            <a:endParaRPr lang="fa-IR" dirty="0"/>
          </a:p>
        </p:txBody>
      </p:sp>
    </p:spTree>
    <p:extLst>
      <p:ext uri="{BB962C8B-B14F-4D97-AF65-F5344CB8AC3E}">
        <p14:creationId xmlns:p14="http://schemas.microsoft.com/office/powerpoint/2010/main" val="1902445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آزمایش های طبیعی</a:t>
            </a:r>
            <a:endParaRPr lang="fa-IR" dirty="0"/>
          </a:p>
        </p:txBody>
      </p:sp>
      <p:sp>
        <p:nvSpPr>
          <p:cNvPr id="3" name="Content Placeholder 2"/>
          <p:cNvSpPr>
            <a:spLocks noGrp="1"/>
          </p:cNvSpPr>
          <p:nvPr>
            <p:ph idx="1"/>
          </p:nvPr>
        </p:nvSpPr>
        <p:spPr/>
        <p:txBody>
          <a:bodyPr>
            <a:normAutofit fontScale="92500" lnSpcReduction="10000"/>
          </a:bodyPr>
          <a:lstStyle/>
          <a:p>
            <a:r>
              <a:rPr lang="fa-IR" dirty="0" smtClean="0"/>
              <a:t>بررسی اثر یک رخ داد طبیعی</a:t>
            </a:r>
          </a:p>
          <a:p>
            <a:r>
              <a:rPr lang="fa-IR" dirty="0" smtClean="0"/>
              <a:t>بررسی اثر سیل یا زلزله</a:t>
            </a:r>
          </a:p>
          <a:p>
            <a:r>
              <a:rPr lang="fa-IR" dirty="0" smtClean="0"/>
              <a:t>امکان ایجاد چنین شرایط مصنوعی وجود ندارد</a:t>
            </a:r>
          </a:p>
          <a:p>
            <a:r>
              <a:rPr lang="fa-IR" dirty="0" smtClean="0"/>
              <a:t>این روش </a:t>
            </a:r>
            <a:r>
              <a:rPr lang="fa-IR" dirty="0" err="1" smtClean="0"/>
              <a:t>واپس</a:t>
            </a:r>
            <a:r>
              <a:rPr lang="fa-IR" dirty="0" smtClean="0"/>
              <a:t> نگر است</a:t>
            </a:r>
          </a:p>
          <a:p>
            <a:r>
              <a:rPr lang="fa-IR" dirty="0" smtClean="0"/>
              <a:t>می تواند آینده نگر نیز باشد: بررسی وضعیت رفتاری کودکانی که از مادران مبتلا به </a:t>
            </a:r>
            <a:r>
              <a:rPr lang="fa-IR" dirty="0" err="1" smtClean="0"/>
              <a:t>اسکیزوفرنیا</a:t>
            </a:r>
            <a:r>
              <a:rPr lang="fa-IR" dirty="0" smtClean="0"/>
              <a:t> بدنیا </a:t>
            </a:r>
            <a:r>
              <a:rPr lang="fa-IR" dirty="0" err="1" smtClean="0"/>
              <a:t>امده</a:t>
            </a:r>
            <a:r>
              <a:rPr lang="fa-IR" dirty="0" smtClean="0"/>
              <a:t> اند</a:t>
            </a:r>
          </a:p>
          <a:p>
            <a:pPr lvl="1"/>
            <a:r>
              <a:rPr lang="fa-IR" dirty="0" smtClean="0"/>
              <a:t>بررسی اثر عوامل خطر در مطالعات </a:t>
            </a:r>
            <a:r>
              <a:rPr lang="fa-IR" dirty="0" err="1" smtClean="0"/>
              <a:t>اینده</a:t>
            </a:r>
            <a:r>
              <a:rPr lang="fa-IR" dirty="0" smtClean="0"/>
              <a:t> نگر</a:t>
            </a:r>
          </a:p>
          <a:p>
            <a:pPr lvl="1"/>
            <a:r>
              <a:rPr lang="fa-IR" dirty="0" smtClean="0"/>
              <a:t>تولد از مادران در زایمان های طبیعی</a:t>
            </a:r>
          </a:p>
          <a:p>
            <a:pPr lvl="1"/>
            <a:r>
              <a:rPr lang="fa-IR" dirty="0" smtClean="0"/>
              <a:t>مواجهه با شرایط تربیت نا پایدار</a:t>
            </a:r>
          </a:p>
          <a:p>
            <a:endParaRPr lang="fa-IR" dirty="0"/>
          </a:p>
        </p:txBody>
      </p:sp>
    </p:spTree>
    <p:extLst>
      <p:ext uri="{BB962C8B-B14F-4D97-AF65-F5344CB8AC3E}">
        <p14:creationId xmlns:p14="http://schemas.microsoft.com/office/powerpoint/2010/main" val="251190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های آزمایشات طبیعی</a:t>
            </a:r>
            <a:endParaRPr lang="fa-IR" dirty="0"/>
          </a:p>
        </p:txBody>
      </p:sp>
      <p:sp>
        <p:nvSpPr>
          <p:cNvPr id="4" name="Content Placeholder 3"/>
          <p:cNvSpPr>
            <a:spLocks noGrp="1"/>
          </p:cNvSpPr>
          <p:nvPr>
            <p:ph sz="half" idx="1"/>
          </p:nvPr>
        </p:nvSpPr>
        <p:spPr/>
        <p:txBody>
          <a:bodyPr/>
          <a:lstStyle/>
          <a:p>
            <a:r>
              <a:rPr lang="fa-IR" dirty="0" smtClean="0"/>
              <a:t>مضرات</a:t>
            </a:r>
          </a:p>
          <a:p>
            <a:pPr marL="457200" indent="-457200">
              <a:buFont typeface="Arial" panose="020B0604020202020204" pitchFamily="34" charset="0"/>
              <a:buChar char="•"/>
            </a:pPr>
            <a:r>
              <a:rPr lang="fa-IR" dirty="0" smtClean="0"/>
              <a:t>در علت یابی عدم امکان تفکیک عوامل مختلف سبب ساز</a:t>
            </a:r>
          </a:p>
          <a:p>
            <a:pPr marL="457200" indent="-457200">
              <a:buFont typeface="Arial" panose="020B0604020202020204" pitchFamily="34" charset="0"/>
              <a:buChar char="•"/>
            </a:pPr>
            <a:r>
              <a:rPr lang="fa-IR" dirty="0" smtClean="0"/>
              <a:t>تکرار پذیری کم</a:t>
            </a:r>
          </a:p>
          <a:p>
            <a:pPr marL="457200" indent="-457200">
              <a:buFont typeface="Arial" panose="020B0604020202020204" pitchFamily="34" charset="0"/>
              <a:buChar char="•"/>
            </a:pPr>
            <a:r>
              <a:rPr lang="fa-IR" dirty="0" smtClean="0"/>
              <a:t>امکان </a:t>
            </a:r>
            <a:r>
              <a:rPr lang="fa-IR" dirty="0" err="1" smtClean="0"/>
              <a:t>سوءگیری</a:t>
            </a:r>
            <a:r>
              <a:rPr lang="fa-IR" dirty="0" smtClean="0"/>
              <a:t> حافظه قربانیان حادثه</a:t>
            </a:r>
            <a:endParaRPr lang="fa-IR" dirty="0"/>
          </a:p>
        </p:txBody>
      </p:sp>
      <p:sp>
        <p:nvSpPr>
          <p:cNvPr id="5" name="Content Placeholder 4"/>
          <p:cNvSpPr>
            <a:spLocks noGrp="1"/>
          </p:cNvSpPr>
          <p:nvPr>
            <p:ph sz="half" idx="2"/>
          </p:nvPr>
        </p:nvSpPr>
        <p:spPr/>
        <p:txBody>
          <a:bodyPr/>
          <a:lstStyle/>
          <a:p>
            <a:r>
              <a:rPr lang="fa-IR" dirty="0" smtClean="0"/>
              <a:t>منافع</a:t>
            </a:r>
          </a:p>
          <a:p>
            <a:pPr marL="457200" indent="-457200">
              <a:buFont typeface="Arial" panose="020B0604020202020204" pitchFamily="34" charset="0"/>
              <a:buChar char="•"/>
            </a:pPr>
            <a:r>
              <a:rPr lang="fa-IR" dirty="0" smtClean="0"/>
              <a:t>بررسی رویدادهای واقعی</a:t>
            </a:r>
          </a:p>
          <a:p>
            <a:pPr marL="457200" indent="-457200">
              <a:buFont typeface="Arial" panose="020B0604020202020204" pitchFamily="34" charset="0"/>
              <a:buChar char="•"/>
            </a:pPr>
            <a:r>
              <a:rPr lang="fa-IR" dirty="0" smtClean="0"/>
              <a:t>عدم دستکاری توسط محقق</a:t>
            </a:r>
          </a:p>
          <a:p>
            <a:pPr marL="457200" indent="-457200">
              <a:buFont typeface="Arial" panose="020B0604020202020204" pitchFamily="34" charset="0"/>
              <a:buChar char="•"/>
            </a:pPr>
            <a:r>
              <a:rPr lang="fa-IR" dirty="0" smtClean="0"/>
              <a:t>بررسی علت اصلی</a:t>
            </a:r>
          </a:p>
        </p:txBody>
      </p:sp>
    </p:spTree>
    <p:extLst>
      <p:ext uri="{BB962C8B-B14F-4D97-AF65-F5344CB8AC3E}">
        <p14:creationId xmlns:p14="http://schemas.microsoft.com/office/powerpoint/2010/main" val="427895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normAutofit fontScale="90000"/>
          </a:bodyPr>
          <a:lstStyle/>
          <a:p>
            <a:r>
              <a:rPr lang="fa-IR" dirty="0" smtClean="0"/>
              <a:t>در بررسی و درمان نا بهنجاری مهم تشخیص علت آن و سپس درمان می باشد</a:t>
            </a:r>
            <a:endParaRPr lang="fa-IR" dirty="0"/>
          </a:p>
        </p:txBody>
      </p:sp>
    </p:spTree>
    <p:extLst>
      <p:ext uri="{BB962C8B-B14F-4D97-AF65-F5344CB8AC3E}">
        <p14:creationId xmlns:p14="http://schemas.microsoft.com/office/powerpoint/2010/main" val="264878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الگوی آزمایشگاهی</a:t>
            </a:r>
          </a:p>
          <a:p>
            <a:r>
              <a:rPr lang="fa-IR" dirty="0" smtClean="0"/>
              <a:t>ایجاد علایم افسردگی در موش</a:t>
            </a:r>
          </a:p>
          <a:p>
            <a:r>
              <a:rPr lang="fa-IR" dirty="0" smtClean="0"/>
              <a:t>بررسی شیمی مغز </a:t>
            </a:r>
          </a:p>
          <a:p>
            <a:r>
              <a:rPr lang="fa-IR" dirty="0" smtClean="0"/>
              <a:t>مطابقت تغییرات ایجاد شده در حیوان </a:t>
            </a:r>
            <a:r>
              <a:rPr lang="fa-IR" smtClean="0"/>
              <a:t>با انسان</a:t>
            </a:r>
          </a:p>
          <a:p>
            <a:endParaRPr lang="fa-IR"/>
          </a:p>
        </p:txBody>
      </p:sp>
    </p:spTree>
    <p:extLst>
      <p:ext uri="{BB962C8B-B14F-4D97-AF65-F5344CB8AC3E}">
        <p14:creationId xmlns:p14="http://schemas.microsoft.com/office/powerpoint/2010/main" val="424145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63536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293626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69811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92102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791480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59839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2189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90136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08835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a-IR" dirty="0" smtClean="0"/>
              <a:t>برای بررسی علل بیماری لازم است از روش های :</a:t>
            </a:r>
            <a:endParaRPr lang="fa-IR" dirty="0"/>
          </a:p>
        </p:txBody>
      </p:sp>
      <p:sp>
        <p:nvSpPr>
          <p:cNvPr id="5" name="Content Placeholder 4"/>
          <p:cNvSpPr>
            <a:spLocks noGrp="1"/>
          </p:cNvSpPr>
          <p:nvPr>
            <p:ph idx="1"/>
          </p:nvPr>
        </p:nvSpPr>
        <p:spPr/>
        <p:txBody>
          <a:bodyPr/>
          <a:lstStyle/>
          <a:p>
            <a:r>
              <a:rPr lang="fa-IR" dirty="0" smtClean="0"/>
              <a:t>شرح حال های بالینی</a:t>
            </a:r>
          </a:p>
          <a:p>
            <a:r>
              <a:rPr lang="fa-IR" dirty="0" smtClean="0"/>
              <a:t>مطالعات آزمایشگاهی</a:t>
            </a:r>
          </a:p>
          <a:p>
            <a:r>
              <a:rPr lang="fa-IR" dirty="0" smtClean="0"/>
              <a:t>مطالعات همبستگی</a:t>
            </a:r>
          </a:p>
          <a:p>
            <a:r>
              <a:rPr lang="fa-IR" dirty="0" smtClean="0"/>
              <a:t>آزمایش های طبیعی</a:t>
            </a:r>
          </a:p>
          <a:p>
            <a:r>
              <a:rPr lang="fa-IR" dirty="0" smtClean="0"/>
              <a:t>الگوهای آزمایشگاهی</a:t>
            </a:r>
          </a:p>
        </p:txBody>
      </p:sp>
    </p:spTree>
    <p:extLst>
      <p:ext uri="{BB962C8B-B14F-4D97-AF65-F5344CB8AC3E}">
        <p14:creationId xmlns:p14="http://schemas.microsoft.com/office/powerpoint/2010/main" val="3314054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دستگاه عصبی شامل</a:t>
            </a:r>
            <a:endParaRPr lang="en-US" dirty="0"/>
          </a:p>
        </p:txBody>
      </p:sp>
      <p:sp>
        <p:nvSpPr>
          <p:cNvPr id="5" name="Content Placeholder 4"/>
          <p:cNvSpPr>
            <a:spLocks noGrp="1"/>
          </p:cNvSpPr>
          <p:nvPr>
            <p:ph idx="1"/>
          </p:nvPr>
        </p:nvSpPr>
        <p:spPr/>
        <p:txBody>
          <a:bodyPr/>
          <a:lstStyle/>
          <a:p>
            <a:r>
              <a:rPr lang="fa-IR" dirty="0" smtClean="0"/>
              <a:t>مرکزی، مغز و نخاع</a:t>
            </a:r>
          </a:p>
          <a:p>
            <a:r>
              <a:rPr lang="fa-IR" dirty="0" smtClean="0"/>
              <a:t>محیطی</a:t>
            </a:r>
          </a:p>
          <a:p>
            <a:r>
              <a:rPr lang="fa-IR" dirty="0" smtClean="0"/>
              <a:t>خودمختار</a:t>
            </a:r>
            <a:endParaRPr lang="en-US" dirty="0"/>
          </a:p>
        </p:txBody>
      </p:sp>
    </p:spTree>
    <p:extLst>
      <p:ext uri="{BB962C8B-B14F-4D97-AF65-F5344CB8AC3E}">
        <p14:creationId xmlns:p14="http://schemas.microsoft.com/office/powerpoint/2010/main" val="325896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پرده های مغز</a:t>
            </a:r>
            <a:endParaRPr lang="en-US" dirty="0"/>
          </a:p>
        </p:txBody>
      </p:sp>
      <p:sp>
        <p:nvSpPr>
          <p:cNvPr id="3" name="Content Placeholder 2"/>
          <p:cNvSpPr>
            <a:spLocks noGrp="1"/>
          </p:cNvSpPr>
          <p:nvPr>
            <p:ph idx="1"/>
          </p:nvPr>
        </p:nvSpPr>
        <p:spPr/>
        <p:txBody>
          <a:bodyPr/>
          <a:lstStyle/>
          <a:p>
            <a:r>
              <a:rPr lang="en-US" dirty="0" smtClean="0"/>
              <a:t>DURA MATER</a:t>
            </a:r>
          </a:p>
          <a:p>
            <a:r>
              <a:rPr lang="en-US" dirty="0" smtClean="0"/>
              <a:t>ARACHNOID</a:t>
            </a:r>
          </a:p>
          <a:p>
            <a:r>
              <a:rPr lang="en-US" dirty="0" smtClean="0"/>
              <a:t>PIA MATER</a:t>
            </a:r>
            <a:endParaRPr lang="en-US" dirty="0"/>
          </a:p>
        </p:txBody>
      </p:sp>
    </p:spTree>
    <p:extLst>
      <p:ext uri="{BB962C8B-B14F-4D97-AF65-F5344CB8AC3E}">
        <p14:creationId xmlns:p14="http://schemas.microsoft.com/office/powerpoint/2010/main" val="62435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fa-IR" dirty="0" smtClean="0"/>
              <a:t>تولید مایع مغزی نخاعی توسط شبکه </a:t>
            </a:r>
            <a:r>
              <a:rPr lang="en-US" smtClean="0"/>
              <a:t>Choroid </a:t>
            </a:r>
            <a:r>
              <a:rPr lang="en-US" dirty="0" smtClean="0"/>
              <a:t>plexus</a:t>
            </a:r>
          </a:p>
          <a:p>
            <a:r>
              <a:rPr lang="fa-IR" dirty="0" smtClean="0"/>
              <a:t>روزانه 500 سی سی تولید می شود</a:t>
            </a:r>
          </a:p>
          <a:p>
            <a:r>
              <a:rPr lang="fa-IR" dirty="0" smtClean="0"/>
              <a:t>جذب توسط فضای ساب اراکنوئید</a:t>
            </a:r>
            <a:endParaRPr lang="en-US" dirty="0"/>
          </a:p>
        </p:txBody>
      </p:sp>
    </p:spTree>
    <p:extLst>
      <p:ext uri="{BB962C8B-B14F-4D97-AF65-F5344CB8AC3E}">
        <p14:creationId xmlns:p14="http://schemas.microsoft.com/office/powerpoint/2010/main" val="3220242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03946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6607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6379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26468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2465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8121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395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شرح حال بالینی</a:t>
            </a:r>
            <a:endParaRPr lang="fa-IR" dirty="0"/>
          </a:p>
        </p:txBody>
      </p:sp>
      <p:sp>
        <p:nvSpPr>
          <p:cNvPr id="3" name="Content Placeholder 2"/>
          <p:cNvSpPr>
            <a:spLocks noGrp="1"/>
          </p:cNvSpPr>
          <p:nvPr>
            <p:ph idx="1"/>
          </p:nvPr>
        </p:nvSpPr>
        <p:spPr/>
        <p:txBody>
          <a:bodyPr/>
          <a:lstStyle/>
          <a:p>
            <a:r>
              <a:rPr lang="fa-IR" dirty="0" smtClean="0"/>
              <a:t>داستان کوری نا </a:t>
            </a:r>
            <a:r>
              <a:rPr lang="fa-IR" dirty="0" err="1" smtClean="0"/>
              <a:t>خودآگاه</a:t>
            </a:r>
            <a:r>
              <a:rPr lang="fa-IR" dirty="0" smtClean="0"/>
              <a:t> جک در مقابل معشوق خودش</a:t>
            </a:r>
          </a:p>
          <a:p>
            <a:r>
              <a:rPr lang="fa-IR" dirty="0" smtClean="0"/>
              <a:t>وجود یک شرح حال واقعی</a:t>
            </a:r>
          </a:p>
          <a:p>
            <a:r>
              <a:rPr lang="fa-IR" dirty="0" smtClean="0"/>
              <a:t>ایجاد فرضیه در سبب شناسی بیمار از طریق تفاسیر ناخودآگاه</a:t>
            </a:r>
          </a:p>
          <a:p>
            <a:endParaRPr lang="fa-IR" dirty="0" smtClean="0"/>
          </a:p>
          <a:p>
            <a:endParaRPr lang="fa-IR" dirty="0"/>
          </a:p>
        </p:txBody>
      </p:sp>
    </p:spTree>
    <p:extLst>
      <p:ext uri="{BB962C8B-B14F-4D97-AF65-F5344CB8AC3E}">
        <p14:creationId xmlns:p14="http://schemas.microsoft.com/office/powerpoint/2010/main" val="597268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6439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76266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86240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7638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fa-IR" dirty="0" smtClean="0"/>
              <a:t>بررسی ساختار حافظه</a:t>
            </a:r>
          </a:p>
          <a:p>
            <a:r>
              <a:rPr lang="fa-IR" dirty="0" smtClean="0"/>
              <a:t>ساختار</a:t>
            </a:r>
          </a:p>
          <a:p>
            <a:r>
              <a:rPr lang="fa-IR" dirty="0" smtClean="0"/>
              <a:t>فرایند</a:t>
            </a:r>
            <a:endParaRPr lang="en-US" dirty="0"/>
          </a:p>
        </p:txBody>
      </p:sp>
    </p:spTree>
    <p:extLst>
      <p:ext uri="{BB962C8B-B14F-4D97-AF65-F5344CB8AC3E}">
        <p14:creationId xmlns:p14="http://schemas.microsoft.com/office/powerpoint/2010/main" val="227999648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ساختار حافظه</a:t>
            </a:r>
            <a:endParaRPr lang="en-US" dirty="0"/>
          </a:p>
        </p:txBody>
      </p:sp>
      <p:sp>
        <p:nvSpPr>
          <p:cNvPr id="5" name="Content Placeholder 4"/>
          <p:cNvSpPr>
            <a:spLocks noGrp="1"/>
          </p:cNvSpPr>
          <p:nvPr>
            <p:ph idx="1"/>
          </p:nvPr>
        </p:nvSpPr>
        <p:spPr/>
        <p:txBody>
          <a:bodyPr>
            <a:normAutofit/>
          </a:bodyPr>
          <a:lstStyle/>
          <a:p>
            <a:r>
              <a:rPr lang="fa-IR" dirty="0" smtClean="0"/>
              <a:t>استفاده از استعاره ها</a:t>
            </a:r>
          </a:p>
          <a:p>
            <a:r>
              <a:rPr lang="fa-IR" dirty="0" smtClean="0"/>
              <a:t>قفس پرنده، افلاطون</a:t>
            </a:r>
          </a:p>
          <a:p>
            <a:r>
              <a:rPr lang="fa-IR" dirty="0" smtClean="0"/>
              <a:t>فضای فیزیکی، رویدیگر 1980،</a:t>
            </a:r>
          </a:p>
          <a:p>
            <a:r>
              <a:rPr lang="fa-IR" dirty="0" smtClean="0"/>
              <a:t>جستجو در خانه، </a:t>
            </a:r>
            <a:r>
              <a:rPr lang="en-US" dirty="0" smtClean="0"/>
              <a:t>James, W</a:t>
            </a:r>
          </a:p>
          <a:p>
            <a:r>
              <a:rPr lang="fa-IR" dirty="0" smtClean="0"/>
              <a:t>مانند کامپیوتر، </a:t>
            </a:r>
            <a:r>
              <a:rPr lang="en-US" dirty="0" smtClean="0"/>
              <a:t>Atkinson, Shiffrin, 1968</a:t>
            </a:r>
            <a:endParaRPr lang="fa-IR" dirty="0" smtClean="0"/>
          </a:p>
          <a:p>
            <a:pPr lvl="1"/>
            <a:r>
              <a:rPr lang="fa-IR" dirty="0" smtClean="0"/>
              <a:t>انباره حسی</a:t>
            </a:r>
          </a:p>
          <a:p>
            <a:pPr lvl="1"/>
            <a:r>
              <a:rPr lang="fa-IR" dirty="0" smtClean="0"/>
              <a:t>انباره کوتاه مدت، 7+- 2 عدد</a:t>
            </a:r>
          </a:p>
          <a:p>
            <a:pPr lvl="1"/>
            <a:r>
              <a:rPr lang="fa-IR" dirty="0" smtClean="0"/>
              <a:t>انباره بلند مدت</a:t>
            </a:r>
            <a:endParaRPr lang="en-US" dirty="0"/>
          </a:p>
        </p:txBody>
      </p:sp>
    </p:spTree>
    <p:extLst>
      <p:ext uri="{BB962C8B-B14F-4D97-AF65-F5344CB8AC3E}">
        <p14:creationId xmlns:p14="http://schemas.microsoft.com/office/powerpoint/2010/main" val="289090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انباره اتکینسون</a:t>
            </a:r>
            <a:endParaRPr lang="en-US" dirty="0"/>
          </a:p>
        </p:txBody>
      </p:sp>
      <p:sp>
        <p:nvSpPr>
          <p:cNvPr id="3" name="Content Placeholder 2"/>
          <p:cNvSpPr>
            <a:spLocks noGrp="1"/>
          </p:cNvSpPr>
          <p:nvPr>
            <p:ph idx="1"/>
          </p:nvPr>
        </p:nvSpPr>
        <p:spPr/>
        <p:txBody>
          <a:bodyPr/>
          <a:lstStyle/>
          <a:p>
            <a:r>
              <a:rPr lang="fa-IR" dirty="0" smtClean="0"/>
              <a:t>طول زمان ذخیره اطلاعات</a:t>
            </a:r>
          </a:p>
          <a:p>
            <a:r>
              <a:rPr lang="fa-IR" dirty="0" smtClean="0"/>
              <a:t>ظرفیت و گنجایش اندوزش</a:t>
            </a:r>
          </a:p>
          <a:p>
            <a:r>
              <a:rPr lang="fa-IR" dirty="0" smtClean="0"/>
              <a:t>سازه وارهای فراموش</a:t>
            </a:r>
          </a:p>
          <a:p>
            <a:r>
              <a:rPr lang="fa-IR" dirty="0" smtClean="0"/>
              <a:t>تاثیر اسیب مغزی</a:t>
            </a:r>
            <a:endParaRPr lang="en-US" dirty="0"/>
          </a:p>
        </p:txBody>
      </p:sp>
    </p:spTree>
    <p:extLst>
      <p:ext uri="{BB962C8B-B14F-4D97-AF65-F5344CB8AC3E}">
        <p14:creationId xmlns:p14="http://schemas.microsoft.com/office/powerpoint/2010/main" val="2923517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حافظه کاری</a:t>
            </a:r>
            <a:r>
              <a:rPr lang="en-US" dirty="0" smtClean="0"/>
              <a:t> working memory </a:t>
            </a:r>
            <a:endParaRPr lang="en-US" dirty="0"/>
          </a:p>
        </p:txBody>
      </p:sp>
      <p:sp>
        <p:nvSpPr>
          <p:cNvPr id="3" name="Content Placeholder 2"/>
          <p:cNvSpPr>
            <a:spLocks noGrp="1"/>
          </p:cNvSpPr>
          <p:nvPr>
            <p:ph idx="1"/>
          </p:nvPr>
        </p:nvSpPr>
        <p:spPr/>
        <p:txBody>
          <a:bodyPr/>
          <a:lstStyle/>
          <a:p>
            <a:r>
              <a:rPr lang="fa-IR" dirty="0" smtClean="0"/>
              <a:t>همان حافظه فوری است </a:t>
            </a:r>
            <a:r>
              <a:rPr lang="en-US" dirty="0" err="1" smtClean="0"/>
              <a:t>baddley</a:t>
            </a:r>
            <a:r>
              <a:rPr lang="en-US" dirty="0" smtClean="0"/>
              <a:t>, Hitch, 1974</a:t>
            </a:r>
          </a:p>
          <a:p>
            <a:endParaRPr lang="en-US" dirty="0"/>
          </a:p>
        </p:txBody>
      </p:sp>
      <p:graphicFrame>
        <p:nvGraphicFramePr>
          <p:cNvPr id="4" name="Diagram 3"/>
          <p:cNvGraphicFramePr/>
          <p:nvPr>
            <p:extLst>
              <p:ext uri="{D42A27DB-BD31-4B8C-83A1-F6EECF244321}">
                <p14:modId xmlns:p14="http://schemas.microsoft.com/office/powerpoint/2010/main" val="1578283278"/>
              </p:ext>
            </p:extLst>
          </p:nvPr>
        </p:nvGraphicFramePr>
        <p:xfrm>
          <a:off x="1600200" y="2590800"/>
          <a:ext cx="4876800" cy="378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19100" y="3276600"/>
            <a:ext cx="990600" cy="2667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a-IR" dirty="0" smtClean="0"/>
              <a:t>درونداد</a:t>
            </a:r>
            <a:endParaRPr lang="en-US" dirty="0"/>
          </a:p>
        </p:txBody>
      </p:sp>
      <p:sp>
        <p:nvSpPr>
          <p:cNvPr id="6" name="Rectangle 5"/>
          <p:cNvSpPr/>
          <p:nvPr/>
        </p:nvSpPr>
        <p:spPr>
          <a:xfrm>
            <a:off x="6858000" y="2895441"/>
            <a:ext cx="2133600" cy="3413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800" dirty="0" smtClean="0"/>
              <a:t>انباره بلند مدت</a:t>
            </a:r>
            <a:endParaRPr lang="en-US" sz="2800" dirty="0"/>
          </a:p>
        </p:txBody>
      </p:sp>
    </p:spTree>
    <p:extLst>
      <p:ext uri="{BB962C8B-B14F-4D97-AF65-F5344CB8AC3E}">
        <p14:creationId xmlns:p14="http://schemas.microsoft.com/office/powerpoint/2010/main" val="2596563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17638"/>
            <a:ext cx="4960957" cy="33829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3581400"/>
            <a:ext cx="3413337" cy="2560003"/>
          </a:xfrm>
          <a:prstGeom prst="rect">
            <a:avLst/>
          </a:prstGeom>
        </p:spPr>
      </p:pic>
    </p:spTree>
    <p:extLst>
      <p:ext uri="{BB962C8B-B14F-4D97-AF65-F5344CB8AC3E}">
        <p14:creationId xmlns:p14="http://schemas.microsoft.com/office/powerpoint/2010/main" val="3720437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882" y="457200"/>
            <a:ext cx="11123482" cy="6858000"/>
          </a:xfrm>
        </p:spPr>
      </p:pic>
    </p:spTree>
    <p:extLst>
      <p:ext uri="{BB962C8B-B14F-4D97-AF65-F5344CB8AC3E}">
        <p14:creationId xmlns:p14="http://schemas.microsoft.com/office/powerpoint/2010/main" val="394203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ضعف های روش شرح حال</a:t>
            </a:r>
            <a:endParaRPr lang="fa-IR" dirty="0"/>
          </a:p>
        </p:txBody>
      </p:sp>
      <p:sp>
        <p:nvSpPr>
          <p:cNvPr id="3" name="Content Placeholder 2"/>
          <p:cNvSpPr>
            <a:spLocks noGrp="1"/>
          </p:cNvSpPr>
          <p:nvPr>
            <p:ph idx="1"/>
          </p:nvPr>
        </p:nvSpPr>
        <p:spPr/>
        <p:txBody>
          <a:bodyPr>
            <a:normAutofit/>
          </a:bodyPr>
          <a:lstStyle/>
          <a:p>
            <a:r>
              <a:rPr lang="fa-IR" dirty="0" smtClean="0"/>
              <a:t>گزینشی بودن: </a:t>
            </a:r>
          </a:p>
          <a:p>
            <a:pPr lvl="2"/>
            <a:r>
              <a:rPr lang="fa-IR" dirty="0" smtClean="0"/>
              <a:t>بیان گزینشی نکاتی از شرح حال گذشته توسط بیمار</a:t>
            </a:r>
          </a:p>
          <a:p>
            <a:pPr lvl="2"/>
            <a:r>
              <a:rPr lang="fa-IR" dirty="0" smtClean="0"/>
              <a:t>هدایت درمانگر برای کشف برخی وقایع</a:t>
            </a:r>
          </a:p>
          <a:p>
            <a:r>
              <a:rPr lang="fa-IR" dirty="0" smtClean="0"/>
              <a:t>فقدان قابلیت تکرار</a:t>
            </a:r>
          </a:p>
          <a:p>
            <a:r>
              <a:rPr lang="fa-IR" dirty="0" smtClean="0"/>
              <a:t>فقدان عمومیت</a:t>
            </a:r>
          </a:p>
          <a:p>
            <a:r>
              <a:rPr lang="fa-IR" dirty="0" smtClean="0"/>
              <a:t>شواهد ناکافی برای </a:t>
            </a:r>
            <a:r>
              <a:rPr lang="fa-IR" dirty="0" err="1" smtClean="0"/>
              <a:t>علیت</a:t>
            </a:r>
            <a:endParaRPr lang="fa-IR" dirty="0" smtClean="0"/>
          </a:p>
          <a:p>
            <a:pPr lvl="2"/>
            <a:r>
              <a:rPr lang="fa-IR" dirty="0" smtClean="0"/>
              <a:t>در روش بالینی فقط بیماران بررسی می شوند نه افراد سالمی که ممکن است چنین حوادثی در گذشته داشته اند و کور نشده اند</a:t>
            </a:r>
          </a:p>
          <a:p>
            <a:endParaRPr lang="fa-IR" dirty="0"/>
          </a:p>
        </p:txBody>
      </p:sp>
    </p:spTree>
    <p:extLst>
      <p:ext uri="{BB962C8B-B14F-4D97-AF65-F5344CB8AC3E}">
        <p14:creationId xmlns:p14="http://schemas.microsoft.com/office/powerpoint/2010/main" val="2385149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t>مزایای حافظه کاری بر نظریه اتکینسون</a:t>
            </a:r>
          </a:p>
          <a:p>
            <a:pPr marL="514350" indent="-514350">
              <a:buFont typeface="+mj-lt"/>
              <a:buAutoNum type="arabicPeriod"/>
            </a:pPr>
            <a:r>
              <a:rPr lang="fa-IR" dirty="0" smtClean="0"/>
              <a:t>شامل پردازش اطلاعات و حافظه موقتی است</a:t>
            </a:r>
          </a:p>
          <a:p>
            <a:pPr marL="514350" indent="-514350">
              <a:buFont typeface="+mj-lt"/>
              <a:buAutoNum type="arabicPeriod"/>
            </a:pPr>
            <a:r>
              <a:rPr lang="fa-IR" dirty="0" smtClean="0"/>
              <a:t>نواقص حافظه کوتاه مدت را توضیح میدهد</a:t>
            </a:r>
          </a:p>
          <a:p>
            <a:pPr marL="514350" indent="-514350">
              <a:buFont typeface="+mj-lt"/>
              <a:buAutoNum type="arabicPeriod"/>
            </a:pPr>
            <a:r>
              <a:rPr lang="fa-IR" dirty="0" smtClean="0"/>
              <a:t>مرور کلامی  اختیاری است و در حلقه واج شناسی قرار دارد و واقعی تر از حلقه مرور کلامی نظریه اتکینسون است</a:t>
            </a:r>
            <a:endParaRPr lang="en-US" dirty="0"/>
          </a:p>
        </p:txBody>
      </p:sp>
    </p:spTree>
    <p:extLst>
      <p:ext uri="{BB962C8B-B14F-4D97-AF65-F5344CB8AC3E}">
        <p14:creationId xmlns:p14="http://schemas.microsoft.com/office/powerpoint/2010/main" val="1211722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a-IR" dirty="0" smtClean="0"/>
              <a:t>فرایند های حافظه</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7390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سطوح پردازش حافظه و اطلاعات</a:t>
            </a:r>
            <a:endParaRPr lang="en-US" dirty="0"/>
          </a:p>
        </p:txBody>
      </p:sp>
      <p:sp>
        <p:nvSpPr>
          <p:cNvPr id="5" name="Content Placeholder 4"/>
          <p:cNvSpPr>
            <a:spLocks noGrp="1"/>
          </p:cNvSpPr>
          <p:nvPr>
            <p:ph idx="1"/>
          </p:nvPr>
        </p:nvSpPr>
        <p:spPr/>
        <p:txBody>
          <a:bodyPr>
            <a:normAutofit fontScale="92500" lnSpcReduction="20000"/>
          </a:bodyPr>
          <a:lstStyle/>
          <a:p>
            <a:pPr marL="514350" indent="-514350">
              <a:buAutoNum type="arabicPeriod"/>
            </a:pPr>
            <a:r>
              <a:rPr lang="fa-IR" dirty="0" smtClean="0"/>
              <a:t>سطح حسی</a:t>
            </a:r>
          </a:p>
          <a:p>
            <a:pPr marL="514350" indent="-514350">
              <a:buAutoNum type="arabicPeriod"/>
            </a:pPr>
            <a:r>
              <a:rPr lang="fa-IR" dirty="0" smtClean="0"/>
              <a:t>معنی بخشی به حافظه بر اساس اطلاعات موجود</a:t>
            </a:r>
          </a:p>
          <a:p>
            <a:pPr marL="514350" indent="-514350">
              <a:buAutoNum type="arabicPeriod"/>
            </a:pPr>
            <a:r>
              <a:rPr lang="fa-IR" dirty="0" smtClean="0"/>
              <a:t>حافظه یک فرایند است نه جایگاههای فیزیکی خاص</a:t>
            </a:r>
          </a:p>
          <a:p>
            <a:pPr marL="514350" indent="-514350">
              <a:buAutoNum type="arabicPeriod"/>
            </a:pPr>
            <a:r>
              <a:rPr lang="fa-IR" dirty="0" smtClean="0"/>
              <a:t>در یادزدودگی اختلال در ذخیره نیست بلکه فرایندی است که خاطره را در اختیار حافظه قرار میدهد</a:t>
            </a:r>
          </a:p>
          <a:p>
            <a:pPr marL="514350" indent="-514350">
              <a:buAutoNum type="arabicPeriod"/>
            </a:pPr>
            <a:r>
              <a:rPr lang="fa-IR" dirty="0" smtClean="0"/>
              <a:t>دو شیوه پردازش در حافظه</a:t>
            </a:r>
          </a:p>
          <a:p>
            <a:pPr marL="914400" lvl="1" indent="-514350">
              <a:buAutoNum type="arabicPeriod"/>
            </a:pPr>
            <a:r>
              <a:rPr lang="en-US" dirty="0" smtClean="0"/>
              <a:t>Data driven</a:t>
            </a:r>
          </a:p>
          <a:p>
            <a:pPr marL="914400" lvl="1" indent="-514350">
              <a:buAutoNum type="arabicPeriod"/>
            </a:pPr>
            <a:r>
              <a:rPr lang="en-US" dirty="0" smtClean="0"/>
              <a:t>Concept driven</a:t>
            </a:r>
          </a:p>
          <a:p>
            <a:pPr marL="914400" lvl="1" indent="-514350">
              <a:buAutoNum type="arabicPeriod"/>
            </a:pPr>
            <a:r>
              <a:rPr lang="fa-IR" dirty="0" smtClean="0"/>
              <a:t>حافظه اشکار</a:t>
            </a:r>
          </a:p>
          <a:p>
            <a:pPr marL="914400" lvl="1" indent="-514350">
              <a:buAutoNum type="arabicPeriod"/>
            </a:pPr>
            <a:r>
              <a:rPr lang="fa-IR" dirty="0" smtClean="0"/>
              <a:t>حافظه نا اشکار</a:t>
            </a:r>
            <a:endParaRPr lang="en-US" dirty="0"/>
          </a:p>
        </p:txBody>
      </p:sp>
    </p:spTree>
    <p:extLst>
      <p:ext uri="{BB962C8B-B14F-4D97-AF65-F5344CB8AC3E}">
        <p14:creationId xmlns:p14="http://schemas.microsoft.com/office/powerpoint/2010/main" val="3301109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سطوح پردازش</a:t>
            </a:r>
            <a:endParaRPr lang="en-US" dirty="0"/>
          </a:p>
        </p:txBody>
      </p:sp>
      <p:sp>
        <p:nvSpPr>
          <p:cNvPr id="3" name="Content Placeholder 2"/>
          <p:cNvSpPr>
            <a:spLocks noGrp="1"/>
          </p:cNvSpPr>
          <p:nvPr>
            <p:ph idx="1"/>
          </p:nvPr>
        </p:nvSpPr>
        <p:spPr/>
        <p:txBody>
          <a:bodyPr>
            <a:normAutofit lnSpcReduction="10000"/>
          </a:bodyPr>
          <a:lstStyle/>
          <a:p>
            <a:r>
              <a:rPr lang="fa-IR" dirty="0" smtClean="0"/>
              <a:t>سطح حسی</a:t>
            </a:r>
          </a:p>
          <a:p>
            <a:r>
              <a:rPr lang="fa-IR" dirty="0" smtClean="0"/>
              <a:t>سطح معنایی</a:t>
            </a:r>
          </a:p>
          <a:p>
            <a:r>
              <a:rPr lang="fa-IR" dirty="0" smtClean="0"/>
              <a:t>میزان ارتباط با حافظه های بلند مدت</a:t>
            </a:r>
          </a:p>
          <a:p>
            <a:r>
              <a:rPr lang="fa-IR" dirty="0" smtClean="0"/>
              <a:t>هر چه سطح عمیق تر باشد با اطلاعات بیشتری از حافظه ارتباط داشته است</a:t>
            </a:r>
          </a:p>
          <a:p>
            <a:r>
              <a:rPr lang="fa-IR" dirty="0" smtClean="0"/>
              <a:t>مرور نگهدارنده</a:t>
            </a:r>
            <a:r>
              <a:rPr lang="en-US" dirty="0" smtClean="0"/>
              <a:t> maintenance rehearsal</a:t>
            </a:r>
          </a:p>
          <a:p>
            <a:r>
              <a:rPr lang="fa-IR" dirty="0" smtClean="0"/>
              <a:t>مرور بسط دهنده</a:t>
            </a:r>
            <a:r>
              <a:rPr lang="en-US" dirty="0" smtClean="0"/>
              <a:t> elaborate rehearsal </a:t>
            </a:r>
            <a:endParaRPr lang="fa-IR" dirty="0" smtClean="0"/>
          </a:p>
          <a:p>
            <a:r>
              <a:rPr lang="fa-IR" dirty="0" smtClean="0"/>
              <a:t>اثر مرور بسط دهنده در حفظ حافظه بلند مدت بیشتر است</a:t>
            </a:r>
            <a:endParaRPr lang="en-US" dirty="0"/>
          </a:p>
        </p:txBody>
      </p:sp>
    </p:spTree>
    <p:extLst>
      <p:ext uri="{BB962C8B-B14F-4D97-AF65-F5344CB8AC3E}">
        <p14:creationId xmlns:p14="http://schemas.microsoft.com/office/powerpoint/2010/main" val="1686552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a-IR" dirty="0" smtClean="0"/>
              <a:t>انواع حافظه</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9993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انواع حافظه</a:t>
            </a:r>
            <a:endParaRPr sz="4000">
              <a:cs typeface="B Lotus" panose="00000400000000000000" pitchFamily="2" charset="-78"/>
            </a:endParaRPr>
          </a:p>
        </p:txBody>
      </p:sp>
      <p:sp>
        <p:nvSpPr>
          <p:cNvPr id="6147" name="Text Placeholder 2"/>
          <p:cNvSpPr>
            <a:spLocks noGrp="1"/>
          </p:cNvSpPr>
          <p:nvPr>
            <p:ph type="body" sz="quarter" idx="10"/>
          </p:nvPr>
        </p:nvSpPr>
        <p:spPr>
          <a:xfrm>
            <a:off x="381000" y="1411288"/>
            <a:ext cx="8382000" cy="5003800"/>
          </a:xfrm>
        </p:spPr>
        <p:txBody>
          <a:bodyPr/>
          <a:lstStyle/>
          <a:p>
            <a:pPr marL="0" indent="0" algn="r" rtl="1">
              <a:buNone/>
              <a:defRPr/>
            </a:pPr>
            <a:r>
              <a:rPr lang="fa-IR" sz="2800" dirty="0" smtClean="0">
                <a:cs typeface="B Lotus" panose="00000400000000000000" pitchFamily="2" charset="-78"/>
              </a:rPr>
              <a:t>1. مراحل حافظه</a:t>
            </a:r>
            <a:r>
              <a:rPr lang="fa-IR" sz="2400" dirty="0" smtClean="0">
                <a:cs typeface="B Lotus" panose="00000400000000000000" pitchFamily="2" charset="-78"/>
              </a:rPr>
              <a:t>:  که علاوه بر وجود تمایز روان شناختی، مبانی زیستی هم مد نظر بوده است و قبلا در مورد آن صحبت شده. این مرحله مستقیما به انواع حافظه اشاره ندارد، بلکه به مراحلی که یک ماه اطلاعاتی طی می کند تا از حافظه پس گرفته شود مربوط است.</a:t>
            </a:r>
          </a:p>
          <a:p>
            <a:pPr lvl="2" algn="r" rtl="1">
              <a:defRPr/>
            </a:pPr>
            <a:r>
              <a:rPr lang="fa-IR" sz="2000" dirty="0" smtClean="0">
                <a:cs typeface="B Lotus" panose="00000400000000000000" pitchFamily="2" charset="-78"/>
              </a:rPr>
              <a:t>رمز گردانی</a:t>
            </a:r>
            <a:r>
              <a:rPr lang="en-US" sz="2000" dirty="0" smtClean="0">
                <a:cs typeface="B Lotus" panose="00000400000000000000" pitchFamily="2" charset="-78"/>
              </a:rPr>
              <a:t> encoding</a:t>
            </a:r>
            <a:r>
              <a:rPr lang="fa-IR" sz="2000" dirty="0" smtClean="0">
                <a:cs typeface="B Lotus" panose="00000400000000000000" pitchFamily="2" charset="-78"/>
              </a:rPr>
              <a:t> اطلاعات حسی در مغز ذخیره میشود</a:t>
            </a:r>
          </a:p>
          <a:p>
            <a:pPr lvl="2" algn="r" rtl="1">
              <a:defRPr/>
            </a:pPr>
            <a:r>
              <a:rPr lang="fa-IR" sz="2000" dirty="0" smtClean="0">
                <a:cs typeface="B Lotus" panose="00000400000000000000" pitchFamily="2" charset="-78"/>
              </a:rPr>
              <a:t>اندوزش – ذخیره سازی -</a:t>
            </a:r>
            <a:r>
              <a:rPr lang="en-US" sz="2000" dirty="0" smtClean="0">
                <a:cs typeface="B Lotus" panose="00000400000000000000" pitchFamily="2" charset="-78"/>
              </a:rPr>
              <a:t> storage</a:t>
            </a:r>
            <a:endParaRPr lang="fa-IR" sz="2000" dirty="0" smtClean="0">
              <a:cs typeface="B Lotus" panose="00000400000000000000" pitchFamily="2" charset="-78"/>
            </a:endParaRPr>
          </a:p>
          <a:p>
            <a:pPr lvl="2" algn="r" rtl="1">
              <a:defRPr/>
            </a:pPr>
            <a:r>
              <a:rPr lang="fa-IR" sz="2000" dirty="0" smtClean="0">
                <a:cs typeface="B Lotus" panose="00000400000000000000" pitchFamily="2" charset="-78"/>
              </a:rPr>
              <a:t>بازیابی</a:t>
            </a:r>
            <a:r>
              <a:rPr lang="en-US" sz="2000" dirty="0" smtClean="0">
                <a:cs typeface="B Lotus" panose="00000400000000000000" pitchFamily="2" charset="-78"/>
              </a:rPr>
              <a:t> retrieval </a:t>
            </a:r>
            <a:endParaRPr lang="fa-IR" sz="2000" dirty="0" smtClean="0">
              <a:cs typeface="B Lotus" panose="00000400000000000000" pitchFamily="2" charset="-78"/>
            </a:endParaRPr>
          </a:p>
          <a:p>
            <a:pPr marL="114300" indent="0">
              <a:buNone/>
              <a:defRPr/>
            </a:pPr>
            <a:r>
              <a:rPr lang="fa-IR" dirty="0" smtClean="0">
                <a:cs typeface="B Lotus" panose="00000400000000000000" pitchFamily="2" charset="-78"/>
              </a:rPr>
              <a:t>2. زمان اندوزش</a:t>
            </a:r>
          </a:p>
          <a:p>
            <a:pPr marL="114300" indent="0">
              <a:buNone/>
              <a:defRPr/>
            </a:pPr>
            <a:r>
              <a:rPr lang="fa-IR" dirty="0" smtClean="0">
                <a:cs typeface="B Lotus" panose="00000400000000000000" pitchFamily="2" charset="-78"/>
              </a:rPr>
              <a:t>3. ذخیره سازی نوع اطلاعات</a:t>
            </a:r>
          </a:p>
          <a:p>
            <a:pPr marL="914400" lvl="2" indent="0" algn="r" rtl="1">
              <a:buFontTx/>
              <a:buNone/>
              <a:defRPr/>
            </a:pPr>
            <a:endParaRPr lang="fa-IR" sz="2000" dirty="0" smtClean="0">
              <a:cs typeface="B Lotus" panose="00000400000000000000" pitchFamily="2" charset="-78"/>
            </a:endParaRPr>
          </a:p>
        </p:txBody>
      </p:sp>
    </p:spTree>
    <p:extLst>
      <p:ext uri="{BB962C8B-B14F-4D97-AF65-F5344CB8AC3E}">
        <p14:creationId xmlns:p14="http://schemas.microsoft.com/office/powerpoint/2010/main" val="206966106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41355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303213"/>
            <a:ext cx="8382000" cy="1108075"/>
          </a:xfrm>
        </p:spPr>
        <p:txBody>
          <a:bodyPr>
            <a:normAutofit fontScale="90000"/>
          </a:bodyPr>
          <a:lstStyle/>
          <a:p>
            <a:pPr algn="r" rtl="1">
              <a:defRPr/>
            </a:pPr>
            <a:r>
              <a:rPr lang="fa-IR" sz="4000" dirty="0">
                <a:solidFill>
                  <a:srgbClr val="00B050"/>
                </a:solidFill>
                <a:cs typeface="B Lotus" panose="00000400000000000000" pitchFamily="2" charset="-78"/>
              </a:rPr>
              <a:t>انواع حافظه</a:t>
            </a:r>
            <a:br>
              <a:rPr lang="fa-IR" sz="4000" dirty="0">
                <a:solidFill>
                  <a:srgbClr val="00B050"/>
                </a:solidFill>
                <a:cs typeface="B Lotus" panose="00000400000000000000" pitchFamily="2" charset="-78"/>
              </a:rPr>
            </a:br>
            <a:endParaRPr sz="4000" dirty="0">
              <a:solidFill>
                <a:srgbClr val="00B050"/>
              </a:solidFill>
              <a:cs typeface="B Lotus" panose="00000400000000000000" pitchFamily="2" charset="-78"/>
            </a:endParaRPr>
          </a:p>
        </p:txBody>
      </p:sp>
      <p:sp>
        <p:nvSpPr>
          <p:cNvPr id="7171" name="Text Placeholder 2"/>
          <p:cNvSpPr>
            <a:spLocks noGrp="1"/>
          </p:cNvSpPr>
          <p:nvPr>
            <p:ph type="body" sz="quarter" idx="10"/>
          </p:nvPr>
        </p:nvSpPr>
        <p:spPr>
          <a:xfrm>
            <a:off x="323850" y="1250950"/>
            <a:ext cx="8382000" cy="4692650"/>
          </a:xfrm>
        </p:spPr>
        <p:txBody>
          <a:bodyPr>
            <a:normAutofit fontScale="85000" lnSpcReduction="20000"/>
          </a:bodyPr>
          <a:lstStyle/>
          <a:p>
            <a:pPr algn="r" rtl="1"/>
            <a:r>
              <a:rPr lang="fa-IR" altLang="en-US" sz="2800" b="1" dirty="0" smtClean="0">
                <a:cs typeface="B Lotus" panose="00000400000000000000" pitchFamily="2" charset="-78"/>
              </a:rPr>
              <a:t>از نظر زمان</a:t>
            </a:r>
          </a:p>
          <a:p>
            <a:pPr lvl="1" algn="r" rtl="1"/>
            <a:r>
              <a:rPr lang="fa-IR" altLang="en-US" sz="2400" b="1" dirty="0" smtClean="0">
                <a:cs typeface="B Lotus" panose="00000400000000000000" pitchFamily="2" charset="-78"/>
              </a:rPr>
              <a:t>حافظه کوتاه مدت، فراخنای حافظه 7+-2</a:t>
            </a:r>
          </a:p>
          <a:p>
            <a:pPr lvl="2"/>
            <a:r>
              <a:rPr lang="fa-IR" altLang="en-US" sz="2000" b="1" dirty="0" smtClean="0">
                <a:cs typeface="B Lotus" panose="00000400000000000000" pitchFamily="2" charset="-78"/>
              </a:rPr>
              <a:t>انباره شنیداری</a:t>
            </a:r>
            <a:r>
              <a:rPr lang="en-US" altLang="en-US" sz="2000" b="1" dirty="0" smtClean="0">
                <a:cs typeface="B Lotus" panose="00000400000000000000" pitchFamily="2" charset="-78"/>
              </a:rPr>
              <a:t>buffer </a:t>
            </a:r>
            <a:endParaRPr lang="fa-IR" altLang="en-US" sz="2000" b="1" dirty="0" smtClean="0">
              <a:cs typeface="B Lotus" panose="00000400000000000000" pitchFamily="2" charset="-78"/>
            </a:endParaRPr>
          </a:p>
          <a:p>
            <a:pPr lvl="2"/>
            <a:r>
              <a:rPr lang="fa-IR" altLang="en-US" sz="2000" b="1" dirty="0" smtClean="0">
                <a:cs typeface="B Lotus" panose="00000400000000000000" pitchFamily="2" charset="-78"/>
              </a:rPr>
              <a:t>انباره دیداری فضایی</a:t>
            </a:r>
          </a:p>
          <a:p>
            <a:pPr lvl="2"/>
            <a:r>
              <a:rPr lang="fa-IR" altLang="en-US" sz="2000" b="1" dirty="0" smtClean="0">
                <a:cs typeface="B Lotus" panose="00000400000000000000" pitchFamily="2" charset="-78"/>
              </a:rPr>
              <a:t>جایزگزینی</a:t>
            </a:r>
          </a:p>
          <a:p>
            <a:pPr lvl="1" algn="r" rtl="1"/>
            <a:r>
              <a:rPr lang="fa-IR" altLang="en-US" sz="2400" b="1" dirty="0" smtClean="0">
                <a:cs typeface="B Lotus" panose="00000400000000000000" pitchFamily="2" charset="-78"/>
              </a:rPr>
              <a:t>حافظه بلند مدت</a:t>
            </a:r>
          </a:p>
          <a:p>
            <a:pPr lvl="2"/>
            <a:r>
              <a:rPr lang="fa-IR" altLang="en-US" sz="2000" b="1" dirty="0" smtClean="0">
                <a:cs typeface="B Lotus" panose="00000400000000000000" pitchFamily="2" charset="-78"/>
              </a:rPr>
              <a:t>حافظه معنایی</a:t>
            </a:r>
          </a:p>
          <a:p>
            <a:pPr lvl="2"/>
            <a:r>
              <a:rPr lang="fa-IR" altLang="en-US" sz="2000" b="1" dirty="0" smtClean="0">
                <a:cs typeface="B Lotus" panose="00000400000000000000" pitchFamily="2" charset="-78"/>
              </a:rPr>
              <a:t>ذخیره سازی</a:t>
            </a:r>
          </a:p>
          <a:p>
            <a:pPr lvl="2"/>
            <a:r>
              <a:rPr lang="fa-IR" altLang="en-US" sz="2000" b="1" dirty="0" smtClean="0">
                <a:cs typeface="B Lotus" panose="00000400000000000000" pitchFamily="2" charset="-78"/>
              </a:rPr>
              <a:t>باز خوانی</a:t>
            </a:r>
          </a:p>
          <a:p>
            <a:pPr algn="r" rtl="1"/>
            <a:r>
              <a:rPr lang="fa-IR" altLang="en-US" sz="2800" b="1" dirty="0" smtClean="0">
                <a:cs typeface="B Lotus" panose="00000400000000000000" pitchFamily="2" charset="-78"/>
              </a:rPr>
              <a:t>از نظر ذخیره سازی اطلاعات</a:t>
            </a:r>
          </a:p>
          <a:p>
            <a:pPr lvl="1" algn="r" rtl="1"/>
            <a:r>
              <a:rPr lang="fa-IR" altLang="en-US" sz="2400" b="1" dirty="0" smtClean="0">
                <a:cs typeface="B Lotus" panose="00000400000000000000" pitchFamily="2" charset="-78"/>
              </a:rPr>
              <a:t>حافظه رویدادی </a:t>
            </a:r>
            <a:r>
              <a:rPr lang="en-US" altLang="en-US" sz="2400" b="1" dirty="0" smtClean="0">
                <a:cs typeface="B Lotus" panose="00000400000000000000" pitchFamily="2" charset="-78"/>
              </a:rPr>
              <a:t>episodic m.  (</a:t>
            </a:r>
            <a:r>
              <a:rPr lang="en-US" altLang="en-US" sz="2400" b="1" dirty="0" err="1" smtClean="0">
                <a:cs typeface="B Lotus" panose="00000400000000000000" pitchFamily="2" charset="-78"/>
              </a:rPr>
              <a:t>Tuving</a:t>
            </a:r>
            <a:r>
              <a:rPr lang="en-US" altLang="en-US" sz="2400" b="1" dirty="0" smtClean="0">
                <a:cs typeface="B Lotus" panose="00000400000000000000" pitchFamily="2" charset="-78"/>
              </a:rPr>
              <a:t>, 1980)</a:t>
            </a:r>
            <a:endParaRPr lang="fa-IR" altLang="en-US" sz="2400" b="1" dirty="0" smtClean="0">
              <a:cs typeface="B Lotus" panose="00000400000000000000" pitchFamily="2" charset="-78"/>
            </a:endParaRPr>
          </a:p>
          <a:p>
            <a:pPr lvl="1" algn="r" rtl="1"/>
            <a:r>
              <a:rPr lang="fa-IR" altLang="en-US" sz="2400" b="1" dirty="0" smtClean="0">
                <a:cs typeface="B Lotus" panose="00000400000000000000" pitchFamily="2" charset="-78"/>
              </a:rPr>
              <a:t>حافظه معنایی، </a:t>
            </a:r>
            <a:r>
              <a:rPr lang="en-US" altLang="en-US" sz="2400" b="1" dirty="0" smtClean="0">
                <a:cs typeface="B Lotus" panose="00000400000000000000" pitchFamily="2" charset="-78"/>
              </a:rPr>
              <a:t>semantic m.</a:t>
            </a:r>
            <a:endParaRPr lang="fa-IR" altLang="en-US" sz="2400" b="1" dirty="0" smtClean="0">
              <a:cs typeface="B Lotus" panose="00000400000000000000" pitchFamily="2" charset="-78"/>
            </a:endParaRPr>
          </a:p>
          <a:p>
            <a:pPr lvl="1" algn="r" rtl="1"/>
            <a:r>
              <a:rPr lang="fa-IR" altLang="en-US" sz="2400" b="1" dirty="0" smtClean="0">
                <a:cs typeface="B Lotus" panose="00000400000000000000" pitchFamily="2" charset="-78"/>
              </a:rPr>
              <a:t>حافظه اخباری</a:t>
            </a:r>
            <a:r>
              <a:rPr lang="en-US" altLang="en-US" sz="2400" b="1" dirty="0" smtClean="0">
                <a:cs typeface="B Lotus" panose="00000400000000000000" pitchFamily="2" charset="-78"/>
              </a:rPr>
              <a:t> </a:t>
            </a:r>
            <a:r>
              <a:rPr lang="en-US" altLang="en-US" sz="2400" b="1" dirty="0" err="1" smtClean="0">
                <a:cs typeface="B Lotus" panose="00000400000000000000" pitchFamily="2" charset="-78"/>
              </a:rPr>
              <a:t>decalarative</a:t>
            </a:r>
            <a:r>
              <a:rPr lang="en-US" altLang="en-US" sz="2400" b="1" dirty="0" smtClean="0">
                <a:cs typeface="B Lotus" panose="00000400000000000000" pitchFamily="2" charset="-78"/>
              </a:rPr>
              <a:t> m .</a:t>
            </a:r>
          </a:p>
          <a:p>
            <a:pPr lvl="1" algn="r" rtl="1"/>
            <a:r>
              <a:rPr lang="fa-IR" altLang="en-US" sz="2400" b="1" dirty="0" smtClean="0">
                <a:cs typeface="B Lotus" panose="00000400000000000000" pitchFamily="2" charset="-78"/>
              </a:rPr>
              <a:t>حافظه رویه ای</a:t>
            </a:r>
            <a:r>
              <a:rPr lang="en-US" altLang="en-US" sz="2400" b="1" dirty="0" smtClean="0">
                <a:cs typeface="B Lotus" panose="00000400000000000000" pitchFamily="2" charset="-78"/>
              </a:rPr>
              <a:t>  </a:t>
            </a:r>
            <a:r>
              <a:rPr lang="fa-IR" altLang="en-US" sz="2400" b="1" dirty="0" smtClean="0">
                <a:cs typeface="B Lotus" panose="00000400000000000000" pitchFamily="2" charset="-78"/>
              </a:rPr>
              <a:t> نا اشکار </a:t>
            </a:r>
            <a:r>
              <a:rPr lang="en-US" altLang="en-US" sz="2400" b="1" dirty="0" smtClean="0">
                <a:cs typeface="B Lotus" panose="00000400000000000000" pitchFamily="2" charset="-78"/>
              </a:rPr>
              <a:t>conditioning m</a:t>
            </a:r>
            <a:r>
              <a:rPr lang="fa-IR" altLang="en-US" sz="2400" b="1" dirty="0" smtClean="0">
                <a:cs typeface="B Lotus" panose="00000400000000000000" pitchFamily="2" charset="-78"/>
              </a:rPr>
              <a:t> </a:t>
            </a:r>
          </a:p>
          <a:p>
            <a:pPr lvl="1" algn="r" rtl="1"/>
            <a:r>
              <a:rPr lang="fa-IR" altLang="en-US" sz="2400" b="1" dirty="0" smtClean="0">
                <a:cs typeface="B Lotus" panose="00000400000000000000" pitchFamily="2" charset="-78"/>
              </a:rPr>
              <a:t>حافظه اجرایی</a:t>
            </a:r>
            <a:r>
              <a:rPr lang="en-US" altLang="en-US" sz="2400" b="1" dirty="0" smtClean="0">
                <a:cs typeface="B Lotus" panose="00000400000000000000" pitchFamily="2" charset="-78"/>
              </a:rPr>
              <a:t> procedural m.</a:t>
            </a:r>
            <a:endParaRPr lang="fa-IR" altLang="en-US" sz="2400" b="1" dirty="0" smtClean="0">
              <a:cs typeface="B Lotus" panose="00000400000000000000" pitchFamily="2" charset="-78"/>
            </a:endParaRPr>
          </a:p>
          <a:p>
            <a:pPr lvl="1" algn="r" rtl="1"/>
            <a:r>
              <a:rPr lang="fa-IR" altLang="en-US" sz="2400" b="1" dirty="0" smtClean="0">
                <a:cs typeface="B Lotus" panose="00000400000000000000" pitchFamily="2" charset="-78"/>
              </a:rPr>
              <a:t>حافظه اداری، نا اشکار</a:t>
            </a:r>
          </a:p>
          <a:p>
            <a:pPr algn="r" rtl="1"/>
            <a:r>
              <a:rPr lang="fa-IR" altLang="en-US" sz="2800" b="1" dirty="0" smtClean="0">
                <a:cs typeface="B Lotus" panose="00000400000000000000" pitchFamily="2" charset="-78"/>
              </a:rPr>
              <a:t>حافظه آشکار و ناآشکار</a:t>
            </a:r>
          </a:p>
        </p:txBody>
      </p:sp>
      <p:sp>
        <p:nvSpPr>
          <p:cNvPr id="4" name="Title 1"/>
          <p:cNvSpPr txBox="1">
            <a:spLocks/>
          </p:cNvSpPr>
          <p:nvPr/>
        </p:nvSpPr>
        <p:spPr>
          <a:xfrm>
            <a:off x="310918" y="5301208"/>
            <a:ext cx="8382000" cy="55399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6pPr>
            <a:lvl7pPr marL="9144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7pPr>
            <a:lvl8pPr marL="13716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8pPr>
            <a:lvl9pPr marL="18288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9pPr>
          </a:lstStyle>
          <a:p>
            <a:pPr algn="r" rtl="1">
              <a:defRPr/>
            </a:pPr>
            <a:r>
              <a:rPr lang="fa-IR" sz="4000">
                <a:effectLst/>
                <a:cs typeface="B Lotus" panose="00000400000000000000" pitchFamily="2" charset="-78"/>
              </a:rPr>
              <a:t> </a:t>
            </a:r>
            <a:r>
              <a:rPr lang="fa-IR" sz="1400">
                <a:effectLst/>
                <a:cs typeface="B Lotus" panose="00000400000000000000" pitchFamily="2" charset="-78"/>
              </a:rPr>
              <a:t>رازع، حسین. روانشناسی یادگیری، تهران آبان 1387. فصل </a:t>
            </a:r>
            <a:r>
              <a:rPr lang="fa-IR" sz="1400" smtClean="0">
                <a:effectLst/>
                <a:cs typeface="B Lotus" panose="00000400000000000000" pitchFamily="2" charset="-78"/>
              </a:rPr>
              <a:t>14</a:t>
            </a:r>
            <a:endParaRPr lang="fa-IR" sz="1400">
              <a:solidFill>
                <a:srgbClr val="00B050"/>
              </a:solidFill>
              <a:cs typeface="B Lotus" panose="00000400000000000000" pitchFamily="2" charset="-78"/>
            </a:endParaRPr>
          </a:p>
        </p:txBody>
      </p:sp>
    </p:spTree>
    <p:extLst>
      <p:ext uri="{BB962C8B-B14F-4D97-AF65-F5344CB8AC3E}">
        <p14:creationId xmlns:p14="http://schemas.microsoft.com/office/powerpoint/2010/main" val="253725493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668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33529"/>
            <a:ext cx="8077200" cy="6891529"/>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313496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مطالعات آزمایشگاهی</a:t>
            </a:r>
            <a:endParaRPr lang="fa-IR" dirty="0"/>
          </a:p>
        </p:txBody>
      </p:sp>
      <p:sp>
        <p:nvSpPr>
          <p:cNvPr id="3" name="Content Placeholder 2"/>
          <p:cNvSpPr>
            <a:spLocks noGrp="1"/>
          </p:cNvSpPr>
          <p:nvPr>
            <p:ph idx="1"/>
          </p:nvPr>
        </p:nvSpPr>
        <p:spPr/>
        <p:txBody>
          <a:bodyPr/>
          <a:lstStyle/>
          <a:p>
            <a:r>
              <a:rPr lang="fa-IR" dirty="0" smtClean="0"/>
              <a:t>علت                            معلول</a:t>
            </a:r>
          </a:p>
          <a:p>
            <a:r>
              <a:rPr lang="fa-IR" dirty="0" smtClean="0"/>
              <a:t>متغییر مستقل</a:t>
            </a:r>
          </a:p>
          <a:p>
            <a:r>
              <a:rPr lang="fa-IR" dirty="0" smtClean="0"/>
              <a:t>متغییر وابسته</a:t>
            </a:r>
          </a:p>
          <a:p>
            <a:r>
              <a:rPr lang="fa-IR" dirty="0" smtClean="0"/>
              <a:t>اثر آزمایشگاهی: تغییر متغییر باعث تغییر متغییر وابسته میشود</a:t>
            </a:r>
          </a:p>
          <a:p>
            <a:r>
              <a:rPr lang="fa-IR" dirty="0" smtClean="0"/>
              <a:t>  </a:t>
            </a:r>
            <a:endParaRPr lang="fa-IR" dirty="0"/>
          </a:p>
        </p:txBody>
      </p:sp>
      <p:sp>
        <p:nvSpPr>
          <p:cNvPr id="4" name="Left Arrow 3"/>
          <p:cNvSpPr/>
          <p:nvPr/>
        </p:nvSpPr>
        <p:spPr>
          <a:xfrm>
            <a:off x="5105400" y="1752600"/>
            <a:ext cx="2362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71503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692696"/>
            <a:ext cx="8382000" cy="512448"/>
          </a:xfrm>
        </p:spPr>
        <p:txBody>
          <a:bodyPr>
            <a:normAutofit fontScale="90000"/>
          </a:bodyPr>
          <a:lstStyle/>
          <a:p>
            <a:pPr algn="r" rtl="1">
              <a:defRPr/>
            </a:pPr>
            <a:r>
              <a:rPr lang="fa-IR" sz="3600" smtClean="0">
                <a:cs typeface="B Lotus" panose="00000400000000000000" pitchFamily="2" charset="-78"/>
              </a:rPr>
              <a:t>حافظه کوتاه مدت</a:t>
            </a:r>
            <a:endParaRPr sz="4000">
              <a:cs typeface="B Lotus" panose="00000400000000000000" pitchFamily="2" charset="-78"/>
            </a:endParaRPr>
          </a:p>
        </p:txBody>
      </p:sp>
      <p:sp>
        <p:nvSpPr>
          <p:cNvPr id="6147" name="Text Placeholder 2"/>
          <p:cNvSpPr>
            <a:spLocks noGrp="1"/>
          </p:cNvSpPr>
          <p:nvPr>
            <p:ph type="body" sz="quarter" idx="10"/>
          </p:nvPr>
        </p:nvSpPr>
        <p:spPr>
          <a:xfrm>
            <a:off x="323850" y="1989138"/>
            <a:ext cx="8382000" cy="2282825"/>
          </a:xfrm>
        </p:spPr>
        <p:txBody>
          <a:bodyPr>
            <a:normAutofit lnSpcReduction="10000"/>
          </a:bodyPr>
          <a:lstStyle/>
          <a:p>
            <a:pPr algn="r" rtl="1">
              <a:defRPr/>
            </a:pPr>
            <a:r>
              <a:rPr lang="fa-IR" sz="2800" dirty="0" smtClean="0">
                <a:cs typeface="B Lotus" panose="00000400000000000000" pitchFamily="2" charset="-78"/>
              </a:rPr>
              <a:t>حافظه کوتاه مدت دو کارکرد عمده دارد</a:t>
            </a:r>
          </a:p>
          <a:p>
            <a:pPr marL="0" indent="0" algn="r" rtl="1">
              <a:buFontTx/>
              <a:buNone/>
              <a:defRPr/>
            </a:pPr>
            <a:endParaRPr lang="fa-IR" sz="2800" dirty="0">
              <a:cs typeface="B Lotus" panose="00000400000000000000" pitchFamily="2" charset="-78"/>
            </a:endParaRPr>
          </a:p>
          <a:p>
            <a:pPr marL="514350" indent="-514350" algn="r" rtl="1">
              <a:buFontTx/>
              <a:buAutoNum type="arabicPeriod"/>
              <a:defRPr/>
            </a:pPr>
            <a:r>
              <a:rPr lang="fa-IR" sz="2800" dirty="0" smtClean="0">
                <a:cs typeface="B Lotus" panose="00000400000000000000" pitchFamily="2" charset="-78"/>
              </a:rPr>
              <a:t>مطالب لازم را برای مدتی کوتاه دخیره می کند </a:t>
            </a:r>
          </a:p>
          <a:p>
            <a:pPr marL="0" indent="0" algn="r" rtl="1">
              <a:buFontTx/>
              <a:buNone/>
              <a:defRPr/>
            </a:pPr>
            <a:endParaRPr lang="fa-IR" sz="2800" dirty="0" smtClean="0">
              <a:cs typeface="B Lotus" panose="00000400000000000000" pitchFamily="2" charset="-78"/>
            </a:endParaRPr>
          </a:p>
          <a:p>
            <a:pPr marL="0" indent="0" algn="r" rtl="1">
              <a:buFontTx/>
              <a:buNone/>
              <a:defRPr/>
            </a:pPr>
            <a:r>
              <a:rPr lang="fa-IR" sz="2800" dirty="0" smtClean="0">
                <a:cs typeface="B Lotus" panose="00000400000000000000" pitchFamily="2" charset="-78"/>
              </a:rPr>
              <a:t>2. دیگر اینکه در نقش ایستگاه موقت برای حافظه بلند مدت عمل می کند.</a:t>
            </a:r>
          </a:p>
        </p:txBody>
      </p:sp>
    </p:spTree>
    <p:extLst>
      <p:ext uri="{BB962C8B-B14F-4D97-AF65-F5344CB8AC3E}">
        <p14:creationId xmlns:p14="http://schemas.microsoft.com/office/powerpoint/2010/main" val="80161349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حافظه کوتاه مدت</a:t>
            </a:r>
            <a:endParaRPr sz="4000">
              <a:cs typeface="B Lotus" panose="00000400000000000000" pitchFamily="2" charset="-78"/>
            </a:endParaRPr>
          </a:p>
        </p:txBody>
      </p:sp>
      <p:sp>
        <p:nvSpPr>
          <p:cNvPr id="9219" name="Text Placeholder 2"/>
          <p:cNvSpPr>
            <a:spLocks noGrp="1"/>
          </p:cNvSpPr>
          <p:nvPr>
            <p:ph type="body" sz="quarter" idx="10"/>
          </p:nvPr>
        </p:nvSpPr>
        <p:spPr>
          <a:xfrm>
            <a:off x="323850" y="1268413"/>
            <a:ext cx="8382000" cy="6167437"/>
          </a:xfrm>
        </p:spPr>
        <p:txBody>
          <a:bodyPr/>
          <a:lstStyle/>
          <a:p>
            <a:pPr algn="r" rtl="1">
              <a:lnSpc>
                <a:spcPct val="150000"/>
              </a:lnSpc>
            </a:pPr>
            <a:r>
              <a:rPr lang="fa-IR" altLang="en-US" sz="2800" dirty="0" smtClean="0">
                <a:cs typeface="B Lotus" panose="00000400000000000000" pitchFamily="2" charset="-78"/>
              </a:rPr>
              <a:t>رمز غالب در حافظه کوتاه مدت رمز صوتی است و گاهی رمز دیداری</a:t>
            </a:r>
          </a:p>
          <a:p>
            <a:pPr algn="r" rtl="1">
              <a:lnSpc>
                <a:spcPct val="150000"/>
              </a:lnSpc>
            </a:pPr>
            <a:r>
              <a:rPr lang="fa-IR" altLang="en-US" sz="2800" dirty="0" smtClean="0">
                <a:cs typeface="B Lotus" panose="00000400000000000000" pitchFamily="2" charset="-78"/>
              </a:rPr>
              <a:t>برای حافظه کوتاه مدت دو انباره وجود دارد، که هردو اطلاعات را برای مدت کوتاهی ذخیره می کنند:</a:t>
            </a:r>
          </a:p>
          <a:p>
            <a:pPr lvl="1" algn="r" rtl="1">
              <a:lnSpc>
                <a:spcPct val="150000"/>
              </a:lnSpc>
            </a:pPr>
            <a:r>
              <a:rPr lang="fa-IR" altLang="en-US" sz="2400" dirty="0" smtClean="0">
                <a:cs typeface="B Lotus" panose="00000400000000000000" pitchFamily="2" charset="-78"/>
              </a:rPr>
              <a:t>انباره موقت شنیداری</a:t>
            </a:r>
          </a:p>
          <a:p>
            <a:pPr lvl="1" algn="r" rtl="1">
              <a:lnSpc>
                <a:spcPct val="150000"/>
              </a:lnSpc>
            </a:pPr>
            <a:r>
              <a:rPr lang="fa-IR" altLang="en-US" sz="2400" dirty="0" smtClean="0">
                <a:cs typeface="B Lotus" panose="00000400000000000000" pitchFamily="2" charset="-78"/>
              </a:rPr>
              <a:t>انباره موقت دیداری _ فضایی</a:t>
            </a:r>
          </a:p>
          <a:p>
            <a:pPr algn="r" rtl="1">
              <a:lnSpc>
                <a:spcPct val="150000"/>
              </a:lnSpc>
            </a:pPr>
            <a:r>
              <a:rPr lang="fa-IR" altLang="en-US" sz="2800" dirty="0" smtClean="0">
                <a:cs typeface="B Lotus" panose="00000400000000000000" pitchFamily="2" charset="-78"/>
              </a:rPr>
              <a:t>مهمترین مشخصه این حافظه، محدودیت در گنجایش است</a:t>
            </a:r>
          </a:p>
          <a:p>
            <a:pPr algn="r" rtl="1">
              <a:lnSpc>
                <a:spcPct val="150000"/>
              </a:lnSpc>
            </a:pPr>
            <a:r>
              <a:rPr lang="fa-IR" altLang="en-US" sz="2800" dirty="0" smtClean="0">
                <a:cs typeface="B Lotus" panose="00000400000000000000" pitchFamily="2" charset="-78"/>
              </a:rPr>
              <a:t>مناطق پیشانی قشر مخ در حافظه کوتاه مدت دخالت دارد(اسکوایر1992)</a:t>
            </a:r>
          </a:p>
          <a:p>
            <a:pPr algn="r" rtl="1"/>
            <a:endParaRPr lang="fa-IR" altLang="en-US" sz="2800" dirty="0" smtClean="0">
              <a:cs typeface="B Lotus" panose="00000400000000000000" pitchFamily="2" charset="-78"/>
            </a:endParaRPr>
          </a:p>
          <a:p>
            <a:pPr algn="r" rtl="1"/>
            <a:endParaRPr lang="fa-IR" altLang="en-US" sz="2800" dirty="0" smtClean="0">
              <a:cs typeface="B Lotus" panose="00000400000000000000" pitchFamily="2" charset="-78"/>
            </a:endParaRPr>
          </a:p>
          <a:p>
            <a:pPr algn="r" rtl="1"/>
            <a:endParaRPr lang="en-US" altLang="en-US" sz="2800" dirty="0" smtClean="0">
              <a:cs typeface="B Lotus" panose="00000400000000000000" pitchFamily="2" charset="-78"/>
            </a:endParaRPr>
          </a:p>
        </p:txBody>
      </p:sp>
    </p:spTree>
    <p:extLst>
      <p:ext uri="{BB962C8B-B14F-4D97-AF65-F5344CB8AC3E}">
        <p14:creationId xmlns:p14="http://schemas.microsoft.com/office/powerpoint/2010/main" val="185908213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ظرفیت و فراموشی در حافظه کوتاه مدت</a:t>
            </a:r>
            <a:endParaRPr sz="4000">
              <a:cs typeface="B Lotus" panose="00000400000000000000" pitchFamily="2" charset="-78"/>
            </a:endParaRPr>
          </a:p>
        </p:txBody>
      </p:sp>
      <p:sp>
        <p:nvSpPr>
          <p:cNvPr id="6147" name="Text Placeholder 2"/>
          <p:cNvSpPr>
            <a:spLocks noGrp="1"/>
          </p:cNvSpPr>
          <p:nvPr>
            <p:ph type="body" sz="quarter" idx="10"/>
          </p:nvPr>
        </p:nvSpPr>
        <p:spPr>
          <a:xfrm>
            <a:off x="381000" y="1411288"/>
            <a:ext cx="8382000" cy="3835400"/>
          </a:xfrm>
        </p:spPr>
        <p:txBody>
          <a:bodyPr/>
          <a:lstStyle/>
          <a:p>
            <a:pPr algn="r" rtl="1">
              <a:defRPr/>
            </a:pPr>
            <a:r>
              <a:rPr lang="fa-IR" sz="2800" dirty="0" smtClean="0">
                <a:cs typeface="B Lotus" panose="00000400000000000000" pitchFamily="2" charset="-78"/>
              </a:rPr>
              <a:t>فراخنای حافظه:</a:t>
            </a:r>
          </a:p>
          <a:p>
            <a:pPr marL="0" indent="0" algn="r" rtl="1">
              <a:buFontTx/>
              <a:buNone/>
              <a:defRPr/>
            </a:pPr>
            <a:r>
              <a:rPr lang="fa-IR" sz="2800" dirty="0" smtClean="0">
                <a:cs typeface="B Lotus" panose="00000400000000000000" pitchFamily="2" charset="-78"/>
              </a:rPr>
              <a:t>ظرفیت حداقل و حداکثر را فراخنای حافظه گویند. این رقم در حافظه کوتاه مدت 7 ماده تخمین زده شده و در بررسی های مختلف در طی 70 سال ثابت مانده است.(ابینگهوس 1885 _ جورج میلر 1965 _ کین آیزیک 2001)</a:t>
            </a:r>
          </a:p>
          <a:p>
            <a:pPr algn="r" rtl="1">
              <a:defRPr/>
            </a:pPr>
            <a:r>
              <a:rPr lang="fa-IR" sz="2800" dirty="0" smtClean="0">
                <a:cs typeface="B Lotus" panose="00000400000000000000" pitchFamily="2" charset="-78"/>
              </a:rPr>
              <a:t>پدیده جانشینی: </a:t>
            </a:r>
          </a:p>
          <a:p>
            <a:pPr marL="0" indent="0" algn="r" rtl="1">
              <a:buFontTx/>
              <a:buNone/>
              <a:defRPr/>
            </a:pPr>
            <a:r>
              <a:rPr lang="fa-IR" sz="2800" dirty="0" smtClean="0">
                <a:cs typeface="B Lotus" panose="00000400000000000000" pitchFamily="2" charset="-78"/>
              </a:rPr>
              <a:t>مهمترین عامل فراموشی در حافظه کوتاه مدت است که اطلاعات جدید جانشین اطلاعات قدیمیتر می شوند. و این خود یک عامل برای فراموشی می باشد.</a:t>
            </a:r>
          </a:p>
          <a:p>
            <a:pPr marL="0" indent="0" algn="r" rtl="1">
              <a:buFontTx/>
              <a:buNone/>
              <a:defRPr/>
            </a:pPr>
            <a:endParaRPr lang="en-US" sz="2800" dirty="0" smtClean="0">
              <a:cs typeface="B Lotus" panose="00000400000000000000" pitchFamily="2" charset="-78"/>
            </a:endParaRP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9175"/>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78054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بازیابی اطلاعات</a:t>
            </a:r>
            <a:endParaRPr sz="4000">
              <a:cs typeface="B Lotus" panose="00000400000000000000" pitchFamily="2" charset="-78"/>
            </a:endParaRPr>
          </a:p>
        </p:txBody>
      </p:sp>
      <p:sp>
        <p:nvSpPr>
          <p:cNvPr id="6147" name="Text Placeholder 2"/>
          <p:cNvSpPr>
            <a:spLocks noGrp="1"/>
          </p:cNvSpPr>
          <p:nvPr>
            <p:ph type="body" sz="quarter" idx="10"/>
          </p:nvPr>
        </p:nvSpPr>
        <p:spPr>
          <a:xfrm>
            <a:off x="381000" y="1411288"/>
            <a:ext cx="8382000" cy="4241800"/>
          </a:xfrm>
        </p:spPr>
        <p:txBody>
          <a:bodyPr/>
          <a:lstStyle/>
          <a:p>
            <a:pPr algn="r" rtl="1">
              <a:defRPr/>
            </a:pPr>
            <a:r>
              <a:rPr lang="fa-IR" sz="2800" dirty="0" smtClean="0">
                <a:cs typeface="B Lotus" panose="00000400000000000000" pitchFamily="2" charset="-78"/>
              </a:rPr>
              <a:t>هرچه تعداد ماده ها در حافظه ی کوتاه مدت بیشتر باشد بازیابی کندتر صورت می گیرد.</a:t>
            </a:r>
          </a:p>
          <a:p>
            <a:pPr marL="0" indent="0" algn="r" rtl="1">
              <a:buFontTx/>
              <a:buNone/>
              <a:defRPr/>
            </a:pPr>
            <a:endParaRPr lang="fa-IR" sz="2000" dirty="0" smtClean="0">
              <a:cs typeface="B Lotus" panose="00000400000000000000" pitchFamily="2" charset="-78"/>
            </a:endParaRPr>
          </a:p>
          <a:p>
            <a:pPr lvl="1" algn="r" rtl="1">
              <a:lnSpc>
                <a:spcPct val="150000"/>
              </a:lnSpc>
              <a:defRPr/>
            </a:pPr>
            <a:r>
              <a:rPr lang="fa-IR" sz="2400" dirty="0" smtClean="0">
                <a:cs typeface="B Lotus" panose="00000400000000000000" pitchFamily="2" charset="-78"/>
              </a:rPr>
              <a:t>آزمایش (استرنبرگ1966): بازیابی مستلزم نوعی جستجو در حافظه کوتاه مدت است که طی آن ماده ها یک به یک بررسی میشوند.</a:t>
            </a:r>
          </a:p>
          <a:p>
            <a:pPr lvl="1" algn="r" rtl="1">
              <a:lnSpc>
                <a:spcPct val="150000"/>
              </a:lnSpc>
              <a:defRPr/>
            </a:pPr>
            <a:r>
              <a:rPr lang="fa-IR" sz="2400" dirty="0">
                <a:cs typeface="B Lotus" panose="00000400000000000000" pitchFamily="2" charset="-78"/>
              </a:rPr>
              <a:t>(اتکینسون 1382</a:t>
            </a:r>
            <a:r>
              <a:rPr lang="fa-IR" sz="2400" dirty="0" smtClean="0">
                <a:cs typeface="B Lotus" panose="00000400000000000000" pitchFamily="2" charset="-78"/>
              </a:rPr>
              <a:t>): این جستجوی زنجیره ای با سرعت 40 هزارم ثانیه برای هر ماده عمل می کند.</a:t>
            </a:r>
          </a:p>
          <a:p>
            <a:pPr lvl="1" algn="r" rtl="1">
              <a:lnSpc>
                <a:spcPct val="150000"/>
              </a:lnSpc>
              <a:defRPr/>
            </a:pPr>
            <a:endParaRPr lang="en-US" sz="2400" dirty="0" smtClean="0">
              <a:cs typeface="B Lotus" panose="00000400000000000000" pitchFamily="2" charset="-78"/>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83300"/>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26817"/>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69387"/>
          </a:xfrm>
        </p:spPr>
        <p:txBody>
          <a:bodyPr>
            <a:normAutofit fontScale="90000"/>
          </a:bodyPr>
          <a:lstStyle/>
          <a:p>
            <a:pPr algn="r" rtl="1">
              <a:defRPr/>
            </a:pPr>
            <a:r>
              <a:rPr lang="fa-IR" sz="4000" smtClean="0">
                <a:cs typeface="B Lotus" panose="00000400000000000000" pitchFamily="2" charset="-78"/>
              </a:rPr>
              <a:t>حافظه بلند مدت</a:t>
            </a:r>
            <a:endParaRPr sz="4000">
              <a:cs typeface="B Lotus" panose="00000400000000000000" pitchFamily="2" charset="-78"/>
            </a:endParaRPr>
          </a:p>
        </p:txBody>
      </p:sp>
      <p:sp>
        <p:nvSpPr>
          <p:cNvPr id="12291" name="Text Placeholder 2"/>
          <p:cNvSpPr>
            <a:spLocks noGrp="1"/>
          </p:cNvSpPr>
          <p:nvPr>
            <p:ph type="body" sz="quarter" idx="10"/>
          </p:nvPr>
        </p:nvSpPr>
        <p:spPr>
          <a:xfrm>
            <a:off x="381000" y="1411288"/>
            <a:ext cx="8382000" cy="3009900"/>
          </a:xfrm>
        </p:spPr>
        <p:txBody>
          <a:bodyPr>
            <a:normAutofit fontScale="92500"/>
          </a:bodyPr>
          <a:lstStyle/>
          <a:p>
            <a:pPr lvl="1" algn="r" rtl="1">
              <a:lnSpc>
                <a:spcPct val="200000"/>
              </a:lnSpc>
            </a:pPr>
            <a:r>
              <a:rPr lang="fa-IR" altLang="en-US" sz="2400" b="1" smtClean="0">
                <a:cs typeface="B Lotus" panose="00000400000000000000" pitchFamily="2" charset="-78"/>
              </a:rPr>
              <a:t>رمزگردانی</a:t>
            </a:r>
            <a:r>
              <a:rPr lang="fa-IR" altLang="en-US" sz="2400" smtClean="0">
                <a:cs typeface="B Lotus" panose="00000400000000000000" pitchFamily="2" charset="-78"/>
              </a:rPr>
              <a:t>: غالب در این حافظه رمزگردانی معنایی است</a:t>
            </a:r>
          </a:p>
          <a:p>
            <a:pPr lvl="1" algn="r" rtl="1">
              <a:lnSpc>
                <a:spcPct val="200000"/>
              </a:lnSpc>
            </a:pPr>
            <a:r>
              <a:rPr lang="fa-IR" altLang="en-US" sz="2400" b="1" smtClean="0">
                <a:cs typeface="B Lotus" panose="00000400000000000000" pitchFamily="2" charset="-78"/>
              </a:rPr>
              <a:t>اندزش: </a:t>
            </a:r>
            <a:r>
              <a:rPr lang="fa-IR" altLang="en-US" sz="2400" smtClean="0">
                <a:cs typeface="B Lotus" panose="00000400000000000000" pitchFamily="2" charset="-78"/>
              </a:rPr>
              <a:t>زمان ذخیره این حافظه از چند دقیقه تا تمام عمر فرد است</a:t>
            </a:r>
          </a:p>
          <a:p>
            <a:pPr lvl="1" algn="r" rtl="1">
              <a:lnSpc>
                <a:spcPct val="200000"/>
              </a:lnSpc>
            </a:pPr>
            <a:r>
              <a:rPr lang="fa-IR" altLang="en-US" sz="2400" b="1" smtClean="0">
                <a:cs typeface="B Lotus" panose="00000400000000000000" pitchFamily="2" charset="-78"/>
              </a:rPr>
              <a:t>بازیابی</a:t>
            </a:r>
            <a:r>
              <a:rPr lang="fa-IR" altLang="en-US" sz="2400" smtClean="0">
                <a:cs typeface="B Lotus" panose="00000400000000000000" pitchFamily="2" charset="-78"/>
              </a:rPr>
              <a:t>: بازیابی در حافظه دراز مدت موضوع پیچیده است و هیوکامپ در مورد آن نقش اساسی بازی می کند.</a:t>
            </a: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9175"/>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75518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69387"/>
          </a:xfrm>
        </p:spPr>
        <p:txBody>
          <a:bodyPr>
            <a:normAutofit fontScale="90000"/>
          </a:bodyPr>
          <a:lstStyle/>
          <a:p>
            <a:pPr algn="r" rtl="1">
              <a:defRPr/>
            </a:pPr>
            <a:r>
              <a:rPr lang="fa-IR" sz="4000" smtClean="0">
                <a:cs typeface="B Lotus" panose="00000400000000000000" pitchFamily="2" charset="-78"/>
              </a:rPr>
              <a:t>تقسیم حافظه از جهت مکانیزم مغزی</a:t>
            </a:r>
            <a:endParaRPr sz="4000">
              <a:cs typeface="B Lotus" panose="00000400000000000000" pitchFamily="2" charset="-78"/>
            </a:endParaRPr>
          </a:p>
        </p:txBody>
      </p:sp>
      <p:sp>
        <p:nvSpPr>
          <p:cNvPr id="6147" name="Text Placeholder 2"/>
          <p:cNvSpPr>
            <a:spLocks noGrp="1"/>
          </p:cNvSpPr>
          <p:nvPr>
            <p:ph type="body" sz="quarter" idx="10"/>
          </p:nvPr>
        </p:nvSpPr>
        <p:spPr>
          <a:xfrm>
            <a:off x="381000" y="1411288"/>
            <a:ext cx="8382000" cy="3797300"/>
          </a:xfrm>
        </p:spPr>
        <p:txBody>
          <a:bodyPr/>
          <a:lstStyle/>
          <a:p>
            <a:pPr lvl="1" algn="r" rtl="1">
              <a:lnSpc>
                <a:spcPct val="150000"/>
              </a:lnSpc>
              <a:defRPr/>
            </a:pPr>
            <a:r>
              <a:rPr lang="fa-IR" sz="2400" dirty="0" smtClean="0">
                <a:cs typeface="B Lotus" panose="00000400000000000000" pitchFamily="2" charset="-78"/>
              </a:rPr>
              <a:t>تقسیم بندی تالوینگ:</a:t>
            </a:r>
          </a:p>
          <a:p>
            <a:pPr lvl="2" algn="r" rtl="1">
              <a:lnSpc>
                <a:spcPct val="150000"/>
              </a:lnSpc>
              <a:defRPr/>
            </a:pPr>
            <a:r>
              <a:rPr lang="fa-IR" sz="2000" dirty="0" smtClean="0">
                <a:cs typeface="B Lotus" panose="00000400000000000000" pitchFamily="2" charset="-78"/>
              </a:rPr>
              <a:t>حافظه رویدادی</a:t>
            </a:r>
          </a:p>
          <a:p>
            <a:pPr lvl="2" algn="r" rtl="1">
              <a:lnSpc>
                <a:spcPct val="150000"/>
              </a:lnSpc>
              <a:defRPr/>
            </a:pPr>
            <a:r>
              <a:rPr lang="fa-IR" sz="2000" dirty="0" smtClean="0">
                <a:cs typeface="B Lotus" panose="00000400000000000000" pitchFamily="2" charset="-78"/>
              </a:rPr>
              <a:t>حافظه معنایی</a:t>
            </a:r>
          </a:p>
          <a:p>
            <a:pPr lvl="2" algn="r" rtl="1">
              <a:lnSpc>
                <a:spcPct val="150000"/>
              </a:lnSpc>
              <a:defRPr/>
            </a:pPr>
            <a:r>
              <a:rPr lang="fa-IR" sz="2000" dirty="0" smtClean="0">
                <a:cs typeface="B Lotus" panose="00000400000000000000" pitchFamily="2" charset="-78"/>
              </a:rPr>
              <a:t>حافظه رویه ایی</a:t>
            </a:r>
          </a:p>
          <a:p>
            <a:pPr lvl="2" algn="r" rtl="1">
              <a:lnSpc>
                <a:spcPct val="150000"/>
              </a:lnSpc>
              <a:defRPr/>
            </a:pPr>
            <a:r>
              <a:rPr lang="fa-IR" sz="2000" dirty="0" smtClean="0">
                <a:cs typeface="B Lotus" panose="00000400000000000000" pitchFamily="2" charset="-78"/>
              </a:rPr>
              <a:t>حافظه آماده سازی  ادراکی</a:t>
            </a:r>
          </a:p>
          <a:p>
            <a:pPr lvl="2" algn="r" rtl="1">
              <a:lnSpc>
                <a:spcPct val="150000"/>
              </a:lnSpc>
              <a:defRPr/>
            </a:pPr>
            <a:r>
              <a:rPr lang="fa-IR" sz="2000" dirty="0" smtClean="0">
                <a:cs typeface="B Lotus" panose="00000400000000000000" pitchFamily="2" charset="-78"/>
              </a:rPr>
              <a:t>حافظه کوتاه مدت</a:t>
            </a:r>
          </a:p>
          <a:p>
            <a:pPr marL="517525" lvl="1" indent="0" algn="r" rtl="1">
              <a:lnSpc>
                <a:spcPct val="150000"/>
              </a:lnSpc>
              <a:buFontTx/>
              <a:buNone/>
              <a:defRPr/>
            </a:pPr>
            <a:endParaRPr lang="en-US" sz="2400" dirty="0" smtClean="0">
              <a:cs typeface="B Lotus" panose="00000400000000000000" pitchFamily="2" charset="-78"/>
            </a:endParaRP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9175"/>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44898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69387"/>
          </a:xfrm>
        </p:spPr>
        <p:txBody>
          <a:bodyPr>
            <a:normAutofit fontScale="90000"/>
          </a:bodyPr>
          <a:lstStyle/>
          <a:p>
            <a:pPr algn="r" rtl="1">
              <a:defRPr/>
            </a:pPr>
            <a:r>
              <a:rPr lang="fa-IR" sz="4000" smtClean="0">
                <a:cs typeface="B Lotus" panose="00000400000000000000" pitchFamily="2" charset="-78"/>
              </a:rPr>
              <a:t>حافظه رویدادی </a:t>
            </a:r>
            <a:r>
              <a:rPr sz="2800" smtClean="0">
                <a:cs typeface="B Lotus" panose="00000400000000000000" pitchFamily="2" charset="-78"/>
              </a:rPr>
              <a:t>Episodic Memory</a:t>
            </a:r>
            <a:endParaRPr sz="2800">
              <a:cs typeface="B Lotus" panose="00000400000000000000" pitchFamily="2" charset="-78"/>
            </a:endParaRPr>
          </a:p>
        </p:txBody>
      </p:sp>
      <p:sp>
        <p:nvSpPr>
          <p:cNvPr id="14339" name="Text Placeholder 2"/>
          <p:cNvSpPr>
            <a:spLocks noGrp="1"/>
          </p:cNvSpPr>
          <p:nvPr>
            <p:ph type="body" sz="quarter" idx="10"/>
          </p:nvPr>
        </p:nvSpPr>
        <p:spPr>
          <a:xfrm>
            <a:off x="381000" y="1411288"/>
            <a:ext cx="8382000" cy="3694112"/>
          </a:xfrm>
        </p:spPr>
        <p:txBody>
          <a:bodyPr/>
          <a:lstStyle/>
          <a:p>
            <a:pPr lvl="1" algn="r" rtl="1">
              <a:lnSpc>
                <a:spcPct val="150000"/>
              </a:lnSpc>
            </a:pPr>
            <a:r>
              <a:rPr lang="fa-IR" altLang="en-US" sz="2400" smtClean="0">
                <a:cs typeface="B Lotus" panose="00000400000000000000" pitchFamily="2" charset="-78"/>
              </a:rPr>
              <a:t>به اندوزش و بازیابی تجارب شخصی تاریخ دار و زندگینامه ای اشاره دارد.</a:t>
            </a:r>
          </a:p>
          <a:p>
            <a:pPr lvl="1" algn="r" rtl="1">
              <a:lnSpc>
                <a:spcPct val="150000"/>
              </a:lnSpc>
            </a:pPr>
            <a:r>
              <a:rPr lang="fa-IR" altLang="en-US" sz="2400" smtClean="0">
                <a:cs typeface="B Lotus" panose="00000400000000000000" pitchFamily="2" charset="-78"/>
              </a:rPr>
              <a:t>یادآوری تجارب کودکی</a:t>
            </a:r>
          </a:p>
          <a:p>
            <a:pPr lvl="1" algn="r" rtl="1">
              <a:lnSpc>
                <a:spcPct val="150000"/>
              </a:lnSpc>
            </a:pPr>
            <a:r>
              <a:rPr lang="fa-IR" altLang="en-US" sz="2400" smtClean="0">
                <a:cs typeface="B Lotus" panose="00000400000000000000" pitchFamily="2" charset="-78"/>
              </a:rPr>
              <a:t>یادآوردی مجدد جزئیات رویدادها مثالا گفتگو با یک دوست</a:t>
            </a:r>
          </a:p>
          <a:p>
            <a:pPr lvl="1" algn="r" rtl="1">
              <a:lnSpc>
                <a:spcPct val="150000"/>
              </a:lnSpc>
            </a:pPr>
            <a:r>
              <a:rPr lang="fa-IR" altLang="en-US" sz="2400" smtClean="0">
                <a:cs typeface="B Lotus" panose="00000400000000000000" pitchFamily="2" charset="-78"/>
              </a:rPr>
              <a:t>مهمترین نکته پیوند این حافظه با زمان و مکان خاصی است(گلاور 1990)</a:t>
            </a:r>
            <a:endParaRPr lang="en-US" altLang="en-US" sz="2400" smtClean="0">
              <a:cs typeface="B Lotus" panose="00000400000000000000" pitchFamily="2" charset="-78"/>
            </a:endParaRPr>
          </a:p>
          <a:p>
            <a:pPr lvl="1" algn="r" rtl="1">
              <a:lnSpc>
                <a:spcPct val="150000"/>
              </a:lnSpc>
            </a:pPr>
            <a:r>
              <a:rPr lang="fa-IR" altLang="en-US" sz="2400" smtClean="0">
                <a:cs typeface="B Lotus" panose="00000400000000000000" pitchFamily="2" charset="-78"/>
              </a:rPr>
              <a:t>شیوه یادگیری براساس بهم پیوستگی </a:t>
            </a:r>
            <a:r>
              <a:rPr lang="en-US" altLang="en-US" sz="2000" smtClean="0">
                <a:cs typeface="B Lotus" panose="00000400000000000000" pitchFamily="2" charset="-78"/>
              </a:rPr>
              <a:t>Accertion</a:t>
            </a:r>
            <a:endParaRPr lang="fa-IR" altLang="en-US" sz="2000" smtClean="0">
              <a:cs typeface="B Lotus" panose="00000400000000000000" pitchFamily="2" charset="-78"/>
            </a:endParaRPr>
          </a:p>
          <a:p>
            <a:pPr lvl="1" algn="r" rtl="1">
              <a:lnSpc>
                <a:spcPct val="150000"/>
              </a:lnSpc>
            </a:pPr>
            <a:endParaRPr lang="en-US" altLang="en-US" sz="2400" smtClean="0">
              <a:cs typeface="B Lotus" panose="00000400000000000000" pitchFamily="2" charset="-78"/>
            </a:endParaRP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9175"/>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684255"/>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69387"/>
          </a:xfrm>
        </p:spPr>
        <p:txBody>
          <a:bodyPr>
            <a:normAutofit fontScale="90000"/>
          </a:bodyPr>
          <a:lstStyle/>
          <a:p>
            <a:pPr algn="r" rtl="1">
              <a:defRPr/>
            </a:pPr>
            <a:r>
              <a:rPr lang="fa-IR" sz="4000" smtClean="0">
                <a:cs typeface="B Lotus" panose="00000400000000000000" pitchFamily="2" charset="-78"/>
              </a:rPr>
              <a:t>حافظه معنایی  </a:t>
            </a:r>
            <a:r>
              <a:rPr sz="2800" smtClean="0">
                <a:cs typeface="B Lotus" panose="00000400000000000000" pitchFamily="2" charset="-78"/>
              </a:rPr>
              <a:t>Semantic Memory</a:t>
            </a:r>
            <a:endParaRPr sz="2800">
              <a:cs typeface="B Lotus" panose="00000400000000000000" pitchFamily="2" charset="-78"/>
            </a:endParaRPr>
          </a:p>
        </p:txBody>
      </p:sp>
      <p:sp>
        <p:nvSpPr>
          <p:cNvPr id="15363" name="Text Placeholder 2"/>
          <p:cNvSpPr>
            <a:spLocks noGrp="1"/>
          </p:cNvSpPr>
          <p:nvPr>
            <p:ph type="body" sz="quarter" idx="10"/>
          </p:nvPr>
        </p:nvSpPr>
        <p:spPr>
          <a:xfrm>
            <a:off x="381000" y="1411288"/>
            <a:ext cx="8382000" cy="3619500"/>
          </a:xfrm>
        </p:spPr>
        <p:txBody>
          <a:bodyPr/>
          <a:lstStyle/>
          <a:p>
            <a:pPr lvl="1" algn="r" rtl="1">
              <a:lnSpc>
                <a:spcPct val="150000"/>
              </a:lnSpc>
            </a:pPr>
            <a:r>
              <a:rPr lang="fa-IR" altLang="en-US" sz="2400" smtClean="0">
                <a:cs typeface="B Lotus" panose="00000400000000000000" pitchFamily="2" charset="-78"/>
              </a:rPr>
              <a:t>حافظه مفاهیم عمومی و اصول و پیوندهای آنها اشاره دارد. </a:t>
            </a:r>
          </a:p>
          <a:p>
            <a:pPr lvl="1" algn="r" rtl="1">
              <a:lnSpc>
                <a:spcPct val="150000"/>
              </a:lnSpc>
            </a:pPr>
            <a:r>
              <a:rPr lang="fa-IR" altLang="en-US" sz="2400" smtClean="0">
                <a:cs typeface="B Lotus" panose="00000400000000000000" pitchFamily="2" charset="-78"/>
              </a:rPr>
              <a:t>این حافظه به زمان و مکان خاصی پیوند نخورده است.</a:t>
            </a:r>
          </a:p>
          <a:p>
            <a:pPr lvl="1" algn="r" rtl="1">
              <a:lnSpc>
                <a:spcPct val="150000"/>
              </a:lnSpc>
            </a:pPr>
            <a:r>
              <a:rPr lang="fa-IR" altLang="en-US" sz="2400" smtClean="0">
                <a:cs typeface="B Lotus" panose="00000400000000000000" pitchFamily="2" charset="-78"/>
              </a:rPr>
              <a:t>شامل دانش سازمان یافته ایت است که ما درباره واژه ها، مفاهیم و چگونگی پیوند آنها با یکدیگر در اختیار داریم.</a:t>
            </a:r>
          </a:p>
          <a:p>
            <a:pPr lvl="1" algn="r" rtl="1">
              <a:lnSpc>
                <a:spcPct val="150000"/>
              </a:lnSpc>
            </a:pPr>
            <a:r>
              <a:rPr lang="fa-IR" altLang="en-US" sz="2400" smtClean="0">
                <a:cs typeface="B Lotus" panose="00000400000000000000" pitchFamily="2" charset="-78"/>
              </a:rPr>
              <a:t>شیوه یادگیری در آن براساس دوباره سازی </a:t>
            </a:r>
            <a:r>
              <a:rPr lang="en-US" altLang="en-US" sz="2000" smtClean="0">
                <a:cs typeface="B Lotus" panose="00000400000000000000" pitchFamily="2" charset="-78"/>
              </a:rPr>
              <a:t>Restructuring</a:t>
            </a:r>
            <a:endParaRPr lang="fa-IR" altLang="en-US" sz="2000" smtClean="0">
              <a:cs typeface="B Lotus" panose="00000400000000000000" pitchFamily="2" charset="-78"/>
            </a:endParaRPr>
          </a:p>
          <a:p>
            <a:pPr lvl="1" algn="r" rtl="1">
              <a:lnSpc>
                <a:spcPct val="150000"/>
              </a:lnSpc>
            </a:pPr>
            <a:endParaRPr lang="en-US" altLang="en-US" sz="2400" smtClean="0">
              <a:cs typeface="B Lotus" panose="00000400000000000000" pitchFamily="2" charset="-78"/>
            </a:endParaRP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9175"/>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029809"/>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69387"/>
          </a:xfrm>
        </p:spPr>
        <p:txBody>
          <a:bodyPr>
            <a:normAutofit fontScale="90000"/>
          </a:bodyPr>
          <a:lstStyle/>
          <a:p>
            <a:pPr algn="ctr" rtl="1">
              <a:defRPr/>
            </a:pPr>
            <a:r>
              <a:rPr lang="fa-IR" sz="4000">
                <a:cs typeface="B Lotus" panose="00000400000000000000" pitchFamily="2" charset="-78"/>
              </a:rPr>
              <a:t>مقایسه ویژگیهای حافظه معنایی و رویدادی</a:t>
            </a:r>
            <a:endParaRPr sz="4000">
              <a:cs typeface="B Lotus" panose="00000400000000000000" pitchFamily="2" charset="-78"/>
            </a:endParaRPr>
          </a:p>
        </p:txBody>
      </p:sp>
      <p:sp>
        <p:nvSpPr>
          <p:cNvPr id="16387" name="Text Placeholder 2"/>
          <p:cNvSpPr>
            <a:spLocks noGrp="1"/>
          </p:cNvSpPr>
          <p:nvPr>
            <p:ph type="body" sz="quarter" idx="10"/>
          </p:nvPr>
        </p:nvSpPr>
        <p:spPr>
          <a:xfrm>
            <a:off x="381000" y="1411288"/>
            <a:ext cx="8382000" cy="508000"/>
          </a:xfrm>
        </p:spPr>
        <p:txBody>
          <a:bodyPr>
            <a:normAutofit fontScale="85000" lnSpcReduction="20000"/>
          </a:bodyPr>
          <a:lstStyle/>
          <a:p>
            <a:pPr lvl="1" algn="r" rtl="1">
              <a:lnSpc>
                <a:spcPct val="150000"/>
              </a:lnSpc>
            </a:pPr>
            <a:endParaRPr lang="en-US" altLang="en-US" sz="2400" smtClean="0">
              <a:cs typeface="B Lotus" panose="00000400000000000000" pitchFamily="2" charset="-78"/>
            </a:endParaRPr>
          </a:p>
        </p:txBody>
      </p:sp>
      <p:graphicFrame>
        <p:nvGraphicFramePr>
          <p:cNvPr id="3" name="Table 2"/>
          <p:cNvGraphicFramePr>
            <a:graphicFrameLocks noGrp="1"/>
          </p:cNvGraphicFramePr>
          <p:nvPr/>
        </p:nvGraphicFramePr>
        <p:xfrm>
          <a:off x="1524000" y="1397000"/>
          <a:ext cx="6096000" cy="39068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70">
                <a:tc>
                  <a:txBody>
                    <a:bodyPr/>
                    <a:lstStyle/>
                    <a:p>
                      <a:pPr algn="r" rtl="1"/>
                      <a:r>
                        <a:rPr lang="fa-IR" sz="1800" dirty="0" smtClean="0"/>
                        <a:t>اطلاعات</a:t>
                      </a:r>
                      <a:endParaRPr lang="en-US" sz="1800" dirty="0"/>
                    </a:p>
                  </a:txBody>
                  <a:tcPr marT="45724" marB="45724"/>
                </a:tc>
                <a:tc>
                  <a:txBody>
                    <a:bodyPr/>
                    <a:lstStyle/>
                    <a:p>
                      <a:pPr algn="r" rtl="1"/>
                      <a:r>
                        <a:rPr lang="fa-IR" sz="1800" dirty="0" smtClean="0"/>
                        <a:t>حافظه معنایی</a:t>
                      </a:r>
                      <a:endParaRPr lang="en-US" sz="1800" dirty="0"/>
                    </a:p>
                  </a:txBody>
                  <a:tcPr marT="45724" marB="45724"/>
                </a:tc>
                <a:tc>
                  <a:txBody>
                    <a:bodyPr/>
                    <a:lstStyle/>
                    <a:p>
                      <a:pPr algn="r" rtl="1"/>
                      <a:r>
                        <a:rPr lang="fa-IR" sz="1800" dirty="0" smtClean="0"/>
                        <a:t>حافظه رویدادی</a:t>
                      </a:r>
                      <a:endParaRPr lang="en-US" sz="1800" dirty="0"/>
                    </a:p>
                  </a:txBody>
                  <a:tcPr marT="45724" marB="45724"/>
                </a:tc>
                <a:extLst>
                  <a:ext uri="{0D108BD9-81ED-4DB2-BD59-A6C34878D82A}">
                    <a16:rowId xmlns:a16="http://schemas.microsoft.com/office/drawing/2014/main" val="10000"/>
                  </a:ext>
                </a:extLst>
              </a:tr>
              <a:tr h="3535968">
                <a:tc>
                  <a:txBody>
                    <a:bodyPr/>
                    <a:lstStyle/>
                    <a:p>
                      <a:pPr algn="r"/>
                      <a:r>
                        <a:rPr lang="fa-IR" sz="1600" b="1" dirty="0" smtClean="0">
                          <a:cs typeface="B Lotus" panose="00000400000000000000" pitchFamily="2" charset="-78"/>
                        </a:rPr>
                        <a:t>منبع</a:t>
                      </a:r>
                    </a:p>
                    <a:p>
                      <a:pPr algn="r"/>
                      <a:r>
                        <a:rPr lang="fa-IR" sz="1600" b="1" dirty="0" smtClean="0">
                          <a:cs typeface="B Lotus" panose="00000400000000000000" pitchFamily="2" charset="-78"/>
                        </a:rPr>
                        <a:t>واحد </a:t>
                      </a:r>
                    </a:p>
                    <a:p>
                      <a:pPr algn="r"/>
                      <a:r>
                        <a:rPr lang="fa-IR" sz="1600" b="1" dirty="0" smtClean="0">
                          <a:cs typeface="B Lotus" panose="00000400000000000000" pitchFamily="2" charset="-78"/>
                        </a:rPr>
                        <a:t>سازماندهی</a:t>
                      </a:r>
                    </a:p>
                    <a:p>
                      <a:pPr algn="r"/>
                      <a:r>
                        <a:rPr lang="fa-IR" sz="1600" b="1" dirty="0" smtClean="0">
                          <a:cs typeface="B Lotus" panose="00000400000000000000" pitchFamily="2" charset="-78"/>
                        </a:rPr>
                        <a:t>مرجع</a:t>
                      </a:r>
                    </a:p>
                    <a:p>
                      <a:pPr algn="r"/>
                      <a:r>
                        <a:rPr lang="fa-IR" sz="1600" b="1" dirty="0" smtClean="0">
                          <a:cs typeface="B Lotus" panose="00000400000000000000" pitchFamily="2" charset="-78"/>
                        </a:rPr>
                        <a:t>واقعیت</a:t>
                      </a:r>
                      <a:r>
                        <a:rPr lang="fa-IR" sz="1600" b="1" baseline="0" dirty="0" smtClean="0">
                          <a:cs typeface="B Lotus" panose="00000400000000000000" pitchFamily="2" charset="-78"/>
                        </a:rPr>
                        <a:t> سنجی</a:t>
                      </a:r>
                    </a:p>
                    <a:p>
                      <a:pPr algn="r"/>
                      <a:r>
                        <a:rPr lang="fa-IR" sz="1600" b="0" baseline="0" dirty="0" smtClean="0">
                          <a:solidFill>
                            <a:srgbClr val="00B050"/>
                          </a:solidFill>
                          <a:cs typeface="B Lotus" panose="00000400000000000000" pitchFamily="2" charset="-78"/>
                        </a:rPr>
                        <a:t>عملیات</a:t>
                      </a:r>
                    </a:p>
                    <a:p>
                      <a:pPr algn="r"/>
                      <a:r>
                        <a:rPr lang="fa-IR" sz="1600" b="1" baseline="0" dirty="0" smtClean="0">
                          <a:cs typeface="B Lotus" panose="00000400000000000000" pitchFamily="2" charset="-78"/>
                        </a:rPr>
                        <a:t>ثبت</a:t>
                      </a:r>
                    </a:p>
                    <a:p>
                      <a:pPr algn="r"/>
                      <a:r>
                        <a:rPr lang="fa-IR" sz="1600" b="1" baseline="0" dirty="0" smtClean="0">
                          <a:cs typeface="B Lotus" panose="00000400000000000000" pitchFamily="2" charset="-78"/>
                        </a:rPr>
                        <a:t>رمزگردانی زمانی</a:t>
                      </a:r>
                    </a:p>
                    <a:p>
                      <a:pPr algn="r"/>
                      <a:r>
                        <a:rPr lang="fa-IR" sz="1600" b="1" baseline="0" dirty="0" smtClean="0">
                          <a:cs typeface="B Lotus" panose="00000400000000000000" pitchFamily="2" charset="-78"/>
                        </a:rPr>
                        <a:t>عواطف</a:t>
                      </a:r>
                    </a:p>
                    <a:p>
                      <a:pPr algn="r"/>
                      <a:r>
                        <a:rPr lang="fa-IR" sz="1600" b="1" baseline="0" dirty="0" smtClean="0">
                          <a:cs typeface="B Lotus" panose="00000400000000000000" pitchFamily="2" charset="-78"/>
                        </a:rPr>
                        <a:t>دسترسی</a:t>
                      </a:r>
                    </a:p>
                    <a:p>
                      <a:pPr algn="r"/>
                      <a:r>
                        <a:rPr lang="fa-IR" sz="1600" b="1" baseline="0" dirty="0" smtClean="0">
                          <a:cs typeface="B Lotus" panose="00000400000000000000" pitchFamily="2" charset="-78"/>
                        </a:rPr>
                        <a:t>وابستگی به متن</a:t>
                      </a:r>
                    </a:p>
                    <a:p>
                      <a:pPr algn="r"/>
                      <a:r>
                        <a:rPr lang="fa-IR" sz="1600" b="1" baseline="0" dirty="0" smtClean="0">
                          <a:cs typeface="B Lotus" panose="00000400000000000000" pitchFamily="2" charset="-78"/>
                        </a:rPr>
                        <a:t>بازیابی</a:t>
                      </a:r>
                    </a:p>
                    <a:p>
                      <a:pPr algn="r"/>
                      <a:r>
                        <a:rPr lang="fa-IR" sz="1600" b="1" baseline="0" dirty="0" smtClean="0">
                          <a:cs typeface="B Lotus" panose="00000400000000000000" pitchFamily="2" charset="-78"/>
                        </a:rPr>
                        <a:t>توالی رشدی</a:t>
                      </a:r>
                    </a:p>
                    <a:p>
                      <a:pPr algn="r"/>
                      <a:r>
                        <a:rPr lang="fa-IR" sz="1600" b="1" baseline="0" dirty="0" smtClean="0">
                          <a:cs typeface="B Lotus" panose="00000400000000000000" pitchFamily="2" charset="-78"/>
                        </a:rPr>
                        <a:t>آمنزیای کودکی</a:t>
                      </a:r>
                      <a:endParaRPr lang="en-US" sz="1600" b="1" dirty="0">
                        <a:cs typeface="B Lotus" panose="00000400000000000000" pitchFamily="2" charset="-78"/>
                      </a:endParaRPr>
                    </a:p>
                  </a:txBody>
                  <a:tcPr marT="45724" marB="45724"/>
                </a:tc>
                <a:tc>
                  <a:txBody>
                    <a:bodyPr/>
                    <a:lstStyle/>
                    <a:p>
                      <a:pPr algn="r"/>
                      <a:r>
                        <a:rPr lang="fa-IR" sz="1600" b="1" dirty="0" smtClean="0">
                          <a:cs typeface="B Lotus" panose="00000400000000000000" pitchFamily="2" charset="-78"/>
                        </a:rPr>
                        <a:t>فهم</a:t>
                      </a:r>
                    </a:p>
                    <a:p>
                      <a:pPr algn="r"/>
                      <a:r>
                        <a:rPr lang="fa-IR" sz="1600" b="1" dirty="0" smtClean="0">
                          <a:cs typeface="B Lotus" panose="00000400000000000000" pitchFamily="2" charset="-78"/>
                        </a:rPr>
                        <a:t>حاقیق، عقاید</a:t>
                      </a:r>
                      <a:r>
                        <a:rPr lang="fa-IR" sz="1600" b="1" baseline="0" dirty="0" smtClean="0">
                          <a:cs typeface="B Lotus" panose="00000400000000000000" pitchFamily="2" charset="-78"/>
                        </a:rPr>
                        <a:t>، مفاهیم</a:t>
                      </a:r>
                    </a:p>
                    <a:p>
                      <a:pPr algn="r"/>
                      <a:r>
                        <a:rPr lang="fa-IR" sz="1600" b="1" baseline="0" dirty="0" smtClean="0">
                          <a:cs typeface="B Lotus" panose="00000400000000000000" pitchFamily="2" charset="-78"/>
                        </a:rPr>
                        <a:t>مفهومی</a:t>
                      </a:r>
                    </a:p>
                    <a:p>
                      <a:pPr algn="r"/>
                      <a:r>
                        <a:rPr lang="fa-IR" sz="1600" b="1" baseline="0" dirty="0" smtClean="0">
                          <a:cs typeface="B Lotus" panose="00000400000000000000" pitchFamily="2" charset="-78"/>
                        </a:rPr>
                        <a:t>جهان ، محیط پیرامون</a:t>
                      </a:r>
                    </a:p>
                    <a:p>
                      <a:pPr algn="r"/>
                      <a:r>
                        <a:rPr lang="fa-IR" sz="1600" b="1" baseline="0" dirty="0" smtClean="0">
                          <a:cs typeface="B Lotus" panose="00000400000000000000" pitchFamily="2" charset="-78"/>
                        </a:rPr>
                        <a:t>قرارداد اجتماعی</a:t>
                      </a:r>
                    </a:p>
                    <a:p>
                      <a:pPr algn="r"/>
                      <a:endParaRPr lang="fa-IR" sz="1600" b="1" baseline="0" dirty="0" smtClean="0">
                        <a:cs typeface="B Lotus" panose="00000400000000000000" pitchFamily="2" charset="-78"/>
                      </a:endParaRPr>
                    </a:p>
                    <a:p>
                      <a:pPr algn="r"/>
                      <a:r>
                        <a:rPr lang="fa-IR" sz="1600" b="1" baseline="0" dirty="0" smtClean="0">
                          <a:cs typeface="B Lotus" panose="00000400000000000000" pitchFamily="2" charset="-78"/>
                        </a:rPr>
                        <a:t>نمادی </a:t>
                      </a:r>
                      <a:endParaRPr lang="en-US" sz="1600" b="1" baseline="0" dirty="0" smtClean="0">
                        <a:cs typeface="B Lotus" panose="00000400000000000000" pitchFamily="2" charset="-78"/>
                      </a:endParaRPr>
                    </a:p>
                    <a:p>
                      <a:pPr algn="r"/>
                      <a:r>
                        <a:rPr lang="fa-IR" sz="1600" b="1" baseline="0" dirty="0" smtClean="0">
                          <a:cs typeface="B Lotus" panose="00000400000000000000" pitchFamily="2" charset="-78"/>
                        </a:rPr>
                        <a:t>زمان غایب، غیر مستقیم</a:t>
                      </a:r>
                    </a:p>
                    <a:p>
                      <a:pPr algn="r"/>
                      <a:r>
                        <a:rPr lang="fa-IR" sz="1600" b="1" baseline="0" dirty="0" smtClean="0">
                          <a:cs typeface="B Lotus" panose="00000400000000000000" pitchFamily="2" charset="-78"/>
                        </a:rPr>
                        <a:t>با اهمیت کمتر</a:t>
                      </a:r>
                    </a:p>
                    <a:p>
                      <a:pPr algn="r"/>
                      <a:r>
                        <a:rPr lang="fa-IR" sz="1600" b="1" baseline="0" dirty="0" smtClean="0">
                          <a:cs typeface="B Lotus" panose="00000400000000000000" pitchFamily="2" charset="-78"/>
                        </a:rPr>
                        <a:t>اتوماتیک</a:t>
                      </a:r>
                    </a:p>
                    <a:p>
                      <a:pPr algn="r"/>
                      <a:r>
                        <a:rPr lang="fa-IR" sz="1600" b="1" baseline="0" dirty="0" smtClean="0">
                          <a:cs typeface="B Lotus" panose="00000400000000000000" pitchFamily="2" charset="-78"/>
                        </a:rPr>
                        <a:t>دانستن</a:t>
                      </a:r>
                    </a:p>
                    <a:p>
                      <a:pPr algn="r"/>
                      <a:r>
                        <a:rPr lang="fa-IR" sz="1600" b="1" baseline="0" dirty="0" smtClean="0">
                          <a:cs typeface="B Lotus" panose="00000400000000000000" pitchFamily="2" charset="-78"/>
                        </a:rPr>
                        <a:t>زود</a:t>
                      </a:r>
                    </a:p>
                    <a:p>
                      <a:pPr algn="r"/>
                      <a:r>
                        <a:rPr lang="fa-IR" sz="1600" b="1" baseline="0" dirty="0" smtClean="0">
                          <a:cs typeface="B Lotus" panose="00000400000000000000" pitchFamily="2" charset="-78"/>
                        </a:rPr>
                        <a:t>تاثیر نمی پذیرد</a:t>
                      </a:r>
                      <a:endParaRPr lang="en-US" sz="1600" b="1" dirty="0">
                        <a:cs typeface="B Lotus" panose="00000400000000000000" pitchFamily="2" charset="-78"/>
                      </a:endParaRPr>
                    </a:p>
                  </a:txBody>
                  <a:tcPr marT="45724" marB="45724"/>
                </a:tc>
                <a:tc>
                  <a:txBody>
                    <a:bodyPr/>
                    <a:lstStyle/>
                    <a:p>
                      <a:pPr lvl="1" algn="r" rtl="1">
                        <a:lnSpc>
                          <a:spcPct val="100000"/>
                        </a:lnSpc>
                      </a:pPr>
                      <a:r>
                        <a:rPr lang="fa-IR" sz="1600" b="1" dirty="0" smtClean="0">
                          <a:cs typeface="B Lotus" panose="00000400000000000000" pitchFamily="2" charset="-78"/>
                        </a:rPr>
                        <a:t>احساس</a:t>
                      </a:r>
                    </a:p>
                    <a:p>
                      <a:pPr lvl="1" algn="r" rtl="1">
                        <a:lnSpc>
                          <a:spcPct val="100000"/>
                        </a:lnSpc>
                      </a:pPr>
                      <a:r>
                        <a:rPr lang="fa-IR" sz="1600" b="1" dirty="0" smtClean="0">
                          <a:cs typeface="B Lotus" panose="00000400000000000000" pitchFamily="2" charset="-78"/>
                        </a:rPr>
                        <a:t>حادثه، رویدادها</a:t>
                      </a:r>
                    </a:p>
                    <a:p>
                      <a:pPr lvl="1" algn="r" rtl="1">
                        <a:lnSpc>
                          <a:spcPct val="100000"/>
                        </a:lnSpc>
                      </a:pPr>
                      <a:r>
                        <a:rPr lang="fa-IR" sz="1600" b="1" dirty="0" smtClean="0">
                          <a:cs typeface="B Lotus" panose="00000400000000000000" pitchFamily="2" charset="-78"/>
                        </a:rPr>
                        <a:t>زمانی و مکان</a:t>
                      </a:r>
                    </a:p>
                    <a:p>
                      <a:pPr lvl="1" algn="r" rtl="1">
                        <a:lnSpc>
                          <a:spcPct val="100000"/>
                        </a:lnSpc>
                      </a:pPr>
                      <a:r>
                        <a:rPr lang="fa-IR" sz="1600" b="1" dirty="0" smtClean="0">
                          <a:cs typeface="B Lotus" panose="00000400000000000000" pitchFamily="2" charset="-78"/>
                        </a:rPr>
                        <a:t>خود</a:t>
                      </a:r>
                    </a:p>
                    <a:p>
                      <a:pPr lvl="1" algn="r" rtl="1">
                        <a:lnSpc>
                          <a:spcPct val="100000"/>
                        </a:lnSpc>
                      </a:pPr>
                      <a:r>
                        <a:rPr lang="fa-IR" sz="1600" b="1" dirty="0" smtClean="0">
                          <a:cs typeface="B Lotus" panose="00000400000000000000" pitchFamily="2" charset="-78"/>
                        </a:rPr>
                        <a:t>بارو شخصی</a:t>
                      </a:r>
                    </a:p>
                    <a:p>
                      <a:pPr lvl="1" algn="r" rtl="1">
                        <a:lnSpc>
                          <a:spcPct val="100000"/>
                        </a:lnSpc>
                      </a:pPr>
                      <a:endParaRPr lang="fa-IR" sz="1600" b="1" dirty="0" smtClean="0">
                        <a:cs typeface="B Lotus" panose="00000400000000000000" pitchFamily="2" charset="-78"/>
                      </a:endParaRPr>
                    </a:p>
                    <a:p>
                      <a:pPr lvl="1" algn="r" rtl="1">
                        <a:lnSpc>
                          <a:spcPct val="100000"/>
                        </a:lnSpc>
                      </a:pPr>
                      <a:r>
                        <a:rPr lang="fa-IR" sz="1600" b="1" dirty="0" smtClean="0">
                          <a:cs typeface="B Lotus" panose="00000400000000000000" pitchFamily="2" charset="-78"/>
                        </a:rPr>
                        <a:t>تجربی</a:t>
                      </a:r>
                    </a:p>
                    <a:p>
                      <a:pPr lvl="1" algn="r" rtl="1">
                        <a:lnSpc>
                          <a:spcPct val="100000"/>
                        </a:lnSpc>
                      </a:pPr>
                      <a:r>
                        <a:rPr lang="fa-IR" sz="1600" b="1" dirty="0" smtClean="0">
                          <a:cs typeface="B Lotus" panose="00000400000000000000" pitchFamily="2" charset="-78"/>
                        </a:rPr>
                        <a:t>مستقیم</a:t>
                      </a:r>
                    </a:p>
                    <a:p>
                      <a:pPr lvl="1" algn="r" rtl="1">
                        <a:lnSpc>
                          <a:spcPct val="100000"/>
                        </a:lnSpc>
                      </a:pPr>
                      <a:r>
                        <a:rPr lang="fa-IR" sz="1600" b="1" dirty="0" smtClean="0">
                          <a:cs typeface="B Lotus" panose="00000400000000000000" pitchFamily="2" charset="-78"/>
                        </a:rPr>
                        <a:t>با اندیشه و سنجیدیه</a:t>
                      </a:r>
                    </a:p>
                    <a:p>
                      <a:pPr lvl="1" algn="r" rtl="1">
                        <a:lnSpc>
                          <a:spcPct val="100000"/>
                        </a:lnSpc>
                      </a:pPr>
                      <a:r>
                        <a:rPr lang="fa-IR" sz="1600" b="1" dirty="0" smtClean="0">
                          <a:cs typeface="B Lotus" panose="00000400000000000000" pitchFamily="2" charset="-78"/>
                        </a:rPr>
                        <a:t>با اهمیت بیشتر</a:t>
                      </a:r>
                    </a:p>
                    <a:p>
                      <a:pPr lvl="1" algn="r" rtl="1">
                        <a:lnSpc>
                          <a:spcPct val="100000"/>
                        </a:lnSpc>
                      </a:pPr>
                      <a:r>
                        <a:rPr lang="fa-IR" sz="1600" b="1" dirty="0" smtClean="0">
                          <a:cs typeface="B Lotus" panose="00000400000000000000" pitchFamily="2" charset="-78"/>
                        </a:rPr>
                        <a:t>یادآوری</a:t>
                      </a:r>
                    </a:p>
                    <a:p>
                      <a:pPr lvl="1" algn="r" rtl="1">
                        <a:lnSpc>
                          <a:spcPct val="100000"/>
                        </a:lnSpc>
                      </a:pPr>
                      <a:r>
                        <a:rPr lang="fa-IR" sz="1600" b="1" dirty="0" smtClean="0">
                          <a:cs typeface="B Lotus" panose="00000400000000000000" pitchFamily="2" charset="-78"/>
                        </a:rPr>
                        <a:t>دیر</a:t>
                      </a:r>
                    </a:p>
                    <a:p>
                      <a:pPr lvl="1" algn="r" rtl="1">
                        <a:lnSpc>
                          <a:spcPct val="100000"/>
                        </a:lnSpc>
                      </a:pPr>
                      <a:r>
                        <a:rPr lang="fa-IR" sz="1600" b="1" dirty="0" smtClean="0">
                          <a:cs typeface="B Lotus" panose="00000400000000000000" pitchFamily="2" charset="-78"/>
                        </a:rPr>
                        <a:t>تاثیر نمی پذیرد</a:t>
                      </a:r>
                    </a:p>
                    <a:p>
                      <a:endParaRPr lang="en-US" sz="1800" dirty="0"/>
                    </a:p>
                  </a:txBody>
                  <a:tcPr marT="45724" marB="45724"/>
                </a:tc>
                <a:extLst>
                  <a:ext uri="{0D108BD9-81ED-4DB2-BD59-A6C34878D82A}">
                    <a16:rowId xmlns:a16="http://schemas.microsoft.com/office/drawing/2014/main" val="10001"/>
                  </a:ext>
                </a:extLst>
              </a:tr>
            </a:tbl>
          </a:graphicData>
        </a:graphic>
      </p:graphicFrame>
      <p:pic>
        <p:nvPicPr>
          <p:cNvPr id="164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9175"/>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673804"/>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50"/>
            <a:ext cx="8382000" cy="569913"/>
          </a:xfrm>
        </p:spPr>
        <p:txBody>
          <a:bodyPr>
            <a:normAutofit fontScale="90000"/>
          </a:bodyPr>
          <a:lstStyle/>
          <a:p>
            <a:pPr algn="r" rtl="1">
              <a:defRPr/>
            </a:pPr>
            <a:endParaRPr sz="4000">
              <a:cs typeface="B Lotus" panose="00000400000000000000" pitchFamily="2" charset="-78"/>
            </a:endParaRPr>
          </a:p>
        </p:txBody>
      </p:sp>
      <p:sp>
        <p:nvSpPr>
          <p:cNvPr id="6147" name="Text Placeholder 2"/>
          <p:cNvSpPr>
            <a:spLocks noGrp="1"/>
          </p:cNvSpPr>
          <p:nvPr>
            <p:ph type="body" sz="quarter" idx="10"/>
          </p:nvPr>
        </p:nvSpPr>
        <p:spPr>
          <a:xfrm>
            <a:off x="381000" y="1411288"/>
            <a:ext cx="8382000" cy="4195762"/>
          </a:xfrm>
        </p:spPr>
        <p:txBody>
          <a:bodyPr/>
          <a:lstStyle/>
          <a:p>
            <a:pPr lvl="1" algn="r" rtl="1">
              <a:lnSpc>
                <a:spcPct val="150000"/>
              </a:lnSpc>
              <a:defRPr/>
            </a:pPr>
            <a:r>
              <a:rPr lang="fa-IR" sz="2400" dirty="0" smtClean="0">
                <a:cs typeface="B Lotus" panose="00000400000000000000" pitchFamily="2" charset="-78"/>
              </a:rPr>
              <a:t>حافظه  رویه ای</a:t>
            </a:r>
          </a:p>
          <a:p>
            <a:pPr lvl="2" algn="r" rtl="1">
              <a:lnSpc>
                <a:spcPct val="150000"/>
              </a:lnSpc>
              <a:defRPr/>
            </a:pPr>
            <a:r>
              <a:rPr lang="fa-IR" sz="2000" dirty="0" smtClean="0">
                <a:cs typeface="B Lotus" panose="00000400000000000000" pitchFamily="2" charset="-78"/>
              </a:rPr>
              <a:t>عملیات این حافظه مستلزم پاسخهای رفتاری آشکار و شیوه یادگیری در آن براساس میزان کردن </a:t>
            </a:r>
            <a:r>
              <a:rPr lang="en-US" sz="1800" dirty="0" smtClean="0">
                <a:cs typeface="B Lotus" panose="00000400000000000000" pitchFamily="2" charset="-78"/>
              </a:rPr>
              <a:t>Tuning</a:t>
            </a:r>
            <a:r>
              <a:rPr lang="fa-IR" sz="1800" dirty="0" smtClean="0">
                <a:cs typeface="B Lotus" panose="00000400000000000000" pitchFamily="2" charset="-78"/>
              </a:rPr>
              <a:t> است. این حافظه ارگانیزم را قادر می سازد تا اتصالات یادگیری شده بین محرکها و پاسخها را در خود نگاه دارد.</a:t>
            </a:r>
          </a:p>
          <a:p>
            <a:pPr lvl="1" algn="r" rtl="1">
              <a:lnSpc>
                <a:spcPct val="150000"/>
              </a:lnSpc>
              <a:defRPr/>
            </a:pPr>
            <a:r>
              <a:rPr lang="fa-IR" sz="2400" dirty="0" smtClean="0">
                <a:cs typeface="B Lotus" panose="00000400000000000000" pitchFamily="2" charset="-78"/>
              </a:rPr>
              <a:t>حافظه  ادراکی</a:t>
            </a:r>
          </a:p>
          <a:p>
            <a:pPr lvl="2" algn="r" rtl="1">
              <a:lnSpc>
                <a:spcPct val="150000"/>
              </a:lnSpc>
              <a:defRPr/>
            </a:pPr>
            <a:r>
              <a:rPr lang="fa-IR" sz="2000" dirty="0" smtClean="0">
                <a:cs typeface="B Lotus" panose="00000400000000000000" pitchFamily="2" charset="-78"/>
              </a:rPr>
              <a:t>به ویژگیهای ادراکی _ فیزیکی اشیاء مربوط میشود.تعیین هویت شیء میتواند با اطلاعات تحریکی کمتر یا زمان کمتر صورت پذیرد</a:t>
            </a:r>
            <a:endParaRPr lang="fa-IR" dirty="0" smtClean="0">
              <a:cs typeface="B Lotus" panose="00000400000000000000" pitchFamily="2" charset="-78"/>
            </a:endParaRPr>
          </a:p>
          <a:p>
            <a:pPr marL="517525" lvl="1" indent="0" algn="r" rtl="1">
              <a:lnSpc>
                <a:spcPct val="150000"/>
              </a:lnSpc>
              <a:buFontTx/>
              <a:buNone/>
              <a:defRPr/>
            </a:pPr>
            <a:endParaRPr lang="en-US" sz="2400" dirty="0" smtClean="0">
              <a:cs typeface="B Lotus" panose="00000400000000000000" pitchFamily="2" charset="-78"/>
            </a:endParaRPr>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9175"/>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7093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علت </a:t>
            </a:r>
            <a:r>
              <a:rPr lang="fa-IR" dirty="0" smtClean="0"/>
              <a:t>حرکات </a:t>
            </a:r>
            <a:r>
              <a:rPr lang="en-US" dirty="0" smtClean="0"/>
              <a:t>REM</a:t>
            </a:r>
            <a:r>
              <a:rPr lang="fa-IR" dirty="0" smtClean="0"/>
              <a:t>                             معلول (افسردگی)</a:t>
            </a:r>
            <a:endParaRPr lang="fa-IR" dirty="0"/>
          </a:p>
          <a:p>
            <a:endParaRPr lang="fa-IR" dirty="0"/>
          </a:p>
        </p:txBody>
      </p:sp>
      <p:sp>
        <p:nvSpPr>
          <p:cNvPr id="4" name="Left Arrow 3"/>
          <p:cNvSpPr/>
          <p:nvPr/>
        </p:nvSpPr>
        <p:spPr>
          <a:xfrm>
            <a:off x="3200400" y="1794322"/>
            <a:ext cx="2438400" cy="6440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Curved Left Arrow 4"/>
          <p:cNvSpPr/>
          <p:nvPr/>
        </p:nvSpPr>
        <p:spPr>
          <a:xfrm rot="2626286">
            <a:off x="7104013" y="2364240"/>
            <a:ext cx="1031973" cy="2447597"/>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solidFill>
                <a:schemeClr val="tx1"/>
              </a:solidFill>
            </a:endParaRPr>
          </a:p>
        </p:txBody>
      </p:sp>
      <p:sp>
        <p:nvSpPr>
          <p:cNvPr id="6" name="TextBox 5"/>
          <p:cNvSpPr txBox="1"/>
          <p:nvPr/>
        </p:nvSpPr>
        <p:spPr>
          <a:xfrm>
            <a:off x="4648200" y="3200400"/>
            <a:ext cx="1752599" cy="1200329"/>
          </a:xfrm>
          <a:prstGeom prst="rect">
            <a:avLst/>
          </a:prstGeom>
          <a:noFill/>
        </p:spPr>
        <p:txBody>
          <a:bodyPr wrap="square" rtlCol="1">
            <a:spAutoFit/>
          </a:bodyPr>
          <a:lstStyle/>
          <a:p>
            <a:r>
              <a:rPr lang="fa-IR" sz="2400" dirty="0" smtClean="0"/>
              <a:t>کم شدن رویا شبانه/ کم شدن خواب شد؟</a:t>
            </a:r>
            <a:endParaRPr lang="fa-IR" sz="2400" dirty="0"/>
          </a:p>
        </p:txBody>
      </p:sp>
      <p:sp>
        <p:nvSpPr>
          <p:cNvPr id="7" name="Curved Left Arrow 6"/>
          <p:cNvSpPr/>
          <p:nvPr/>
        </p:nvSpPr>
        <p:spPr>
          <a:xfrm rot="7075076">
            <a:off x="2701904" y="2015734"/>
            <a:ext cx="996992" cy="2903841"/>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solidFill>
                <a:schemeClr val="tx1"/>
              </a:solidFill>
            </a:endParaRPr>
          </a:p>
        </p:txBody>
      </p:sp>
      <p:sp>
        <p:nvSpPr>
          <p:cNvPr id="8" name="Rectangle 7"/>
          <p:cNvSpPr/>
          <p:nvPr/>
        </p:nvSpPr>
        <p:spPr>
          <a:xfrm>
            <a:off x="2819400" y="5202833"/>
            <a:ext cx="5867400" cy="1384995"/>
          </a:xfrm>
          <a:prstGeom prst="rect">
            <a:avLst/>
          </a:prstGeom>
        </p:spPr>
        <p:txBody>
          <a:bodyPr wrap="square">
            <a:spAutoFit/>
          </a:bodyPr>
          <a:lstStyle/>
          <a:p>
            <a:pPr marL="285750" indent="-285750">
              <a:buFont typeface="Arial" panose="020B0604020202020204" pitchFamily="34" charset="0"/>
              <a:buChar char="•"/>
            </a:pPr>
            <a:r>
              <a:rPr lang="fa-IR" sz="2800" dirty="0"/>
              <a:t>متغییر مخدوش گر، یا عوامل آمیخته</a:t>
            </a:r>
          </a:p>
          <a:p>
            <a:pPr marL="285750" indent="-285750">
              <a:buFont typeface="Arial" panose="020B0604020202020204" pitchFamily="34" charset="0"/>
              <a:buChar char="•"/>
            </a:pPr>
            <a:r>
              <a:rPr lang="fa-IR" sz="2800" dirty="0"/>
              <a:t>گروه گواه</a:t>
            </a:r>
          </a:p>
          <a:p>
            <a:pPr marL="285750" indent="-285750">
              <a:buFont typeface="Arial" panose="020B0604020202020204" pitchFamily="34" charset="0"/>
              <a:buChar char="•"/>
            </a:pPr>
            <a:r>
              <a:rPr lang="fa-IR" sz="2800" dirty="0"/>
              <a:t>گروه آزمایشی</a:t>
            </a:r>
          </a:p>
        </p:txBody>
      </p:sp>
      <p:sp>
        <p:nvSpPr>
          <p:cNvPr id="9" name="TextBox 8"/>
          <p:cNvSpPr txBox="1"/>
          <p:nvPr/>
        </p:nvSpPr>
        <p:spPr>
          <a:xfrm>
            <a:off x="3848100" y="1634024"/>
            <a:ext cx="1143000" cy="369332"/>
          </a:xfrm>
          <a:prstGeom prst="rect">
            <a:avLst/>
          </a:prstGeom>
          <a:noFill/>
        </p:spPr>
        <p:txBody>
          <a:bodyPr wrap="square" rtlCol="1">
            <a:spAutoFit/>
          </a:bodyPr>
          <a:lstStyle/>
          <a:p>
            <a:r>
              <a:rPr lang="fa-IR" dirty="0" smtClean="0"/>
              <a:t>75%؟</a:t>
            </a:r>
            <a:endParaRPr lang="fa-IR" dirty="0"/>
          </a:p>
        </p:txBody>
      </p:sp>
      <p:sp>
        <p:nvSpPr>
          <p:cNvPr id="10" name="TextBox 9"/>
          <p:cNvSpPr txBox="1"/>
          <p:nvPr/>
        </p:nvSpPr>
        <p:spPr>
          <a:xfrm>
            <a:off x="4114800" y="2828668"/>
            <a:ext cx="685800" cy="369332"/>
          </a:xfrm>
          <a:prstGeom prst="rect">
            <a:avLst/>
          </a:prstGeom>
          <a:noFill/>
        </p:spPr>
        <p:txBody>
          <a:bodyPr wrap="square" rtlCol="1">
            <a:spAutoFit/>
          </a:bodyPr>
          <a:lstStyle/>
          <a:p>
            <a:r>
              <a:rPr lang="fa-IR" dirty="0" smtClean="0"/>
              <a:t>25%</a:t>
            </a:r>
            <a:endParaRPr lang="fa-IR" dirty="0"/>
          </a:p>
        </p:txBody>
      </p:sp>
    </p:spTree>
    <p:extLst>
      <p:ext uri="{BB962C8B-B14F-4D97-AF65-F5344CB8AC3E}">
        <p14:creationId xmlns:p14="http://schemas.microsoft.com/office/powerpoint/2010/main" val="37373868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69387"/>
          </a:xfrm>
        </p:spPr>
        <p:txBody>
          <a:bodyPr>
            <a:normAutofit fontScale="90000"/>
          </a:bodyPr>
          <a:lstStyle/>
          <a:p>
            <a:pPr algn="r" rtl="1">
              <a:defRPr/>
            </a:pPr>
            <a:r>
              <a:rPr lang="fa-IR" sz="4000" smtClean="0">
                <a:cs typeface="B Lotus" panose="00000400000000000000" pitchFamily="2" charset="-78"/>
              </a:rPr>
              <a:t>دانش اخباری و دانش اجرایی</a:t>
            </a:r>
            <a:endParaRPr sz="4000">
              <a:cs typeface="B Lotus" panose="00000400000000000000" pitchFamily="2" charset="-78"/>
            </a:endParaRPr>
          </a:p>
        </p:txBody>
      </p:sp>
      <p:sp>
        <p:nvSpPr>
          <p:cNvPr id="6147" name="Text Placeholder 2"/>
          <p:cNvSpPr>
            <a:spLocks noGrp="1"/>
          </p:cNvSpPr>
          <p:nvPr>
            <p:ph type="body" sz="quarter" idx="10"/>
          </p:nvPr>
        </p:nvSpPr>
        <p:spPr>
          <a:xfrm>
            <a:off x="395288" y="1844675"/>
            <a:ext cx="8382000" cy="2690813"/>
          </a:xfrm>
        </p:spPr>
        <p:txBody>
          <a:bodyPr>
            <a:normAutofit lnSpcReduction="10000"/>
          </a:bodyPr>
          <a:lstStyle/>
          <a:p>
            <a:pPr lvl="1" algn="r" rtl="1">
              <a:lnSpc>
                <a:spcPct val="150000"/>
              </a:lnSpc>
              <a:defRPr/>
            </a:pPr>
            <a:r>
              <a:rPr lang="fa-IR" sz="2400" b="1" dirty="0" smtClean="0">
                <a:cs typeface="B Lotus" panose="00000400000000000000" pitchFamily="2" charset="-78"/>
              </a:rPr>
              <a:t>دانش اخباری</a:t>
            </a:r>
          </a:p>
          <a:p>
            <a:pPr marL="914400" lvl="2" indent="0" algn="r" rtl="1">
              <a:lnSpc>
                <a:spcPct val="150000"/>
              </a:lnSpc>
              <a:buFontTx/>
              <a:buNone/>
              <a:defRPr/>
            </a:pPr>
            <a:r>
              <a:rPr lang="fa-IR" sz="2000" dirty="0" smtClean="0">
                <a:cs typeface="B Lotus" panose="00000400000000000000" pitchFamily="2" charset="-78"/>
              </a:rPr>
              <a:t>دانشی که در باره اشیاء و حقایق باشد. مانند موضوع کار ما</a:t>
            </a:r>
          </a:p>
          <a:p>
            <a:pPr lvl="1" algn="r" rtl="1">
              <a:lnSpc>
                <a:spcPct val="150000"/>
              </a:lnSpc>
              <a:defRPr/>
            </a:pPr>
            <a:r>
              <a:rPr lang="fa-IR" sz="2400" b="1" dirty="0" smtClean="0">
                <a:cs typeface="B Lotus" panose="00000400000000000000" pitchFamily="2" charset="-78"/>
              </a:rPr>
              <a:t>دانش اجرایی</a:t>
            </a:r>
          </a:p>
          <a:p>
            <a:pPr marL="517525" lvl="1" indent="0" algn="r" rtl="1">
              <a:lnSpc>
                <a:spcPct val="150000"/>
              </a:lnSpc>
              <a:buFontTx/>
              <a:buNone/>
              <a:defRPr/>
            </a:pPr>
            <a:r>
              <a:rPr lang="fa-IR" sz="2000" dirty="0">
                <a:cs typeface="B Lotus" panose="00000400000000000000" pitchFamily="2" charset="-78"/>
              </a:rPr>
              <a:t>	</a:t>
            </a:r>
            <a:r>
              <a:rPr lang="fa-IR" sz="2000" dirty="0" smtClean="0">
                <a:cs typeface="B Lotus" panose="00000400000000000000" pitchFamily="2" charset="-78"/>
              </a:rPr>
              <a:t>دانشی ه مربوط به چگونگی اجرای فعالیت های معین شناختی است، مانند استدلال و حل مسئله و تصمیم گیری</a:t>
            </a:r>
            <a:endParaRPr lang="en-US" sz="2000" dirty="0" smtClean="0">
              <a:cs typeface="B Lotus" panose="00000400000000000000" pitchFamily="2" charset="-78"/>
            </a:endParaRP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9175"/>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981866"/>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 حافظه آشکار و ناآشکار</a:t>
            </a:r>
            <a:endParaRPr sz="4000">
              <a:cs typeface="B Lotus" panose="00000400000000000000" pitchFamily="2" charset="-78"/>
            </a:endParaRPr>
          </a:p>
        </p:txBody>
      </p:sp>
      <p:sp>
        <p:nvSpPr>
          <p:cNvPr id="6147" name="Text Placeholder 2"/>
          <p:cNvSpPr>
            <a:spLocks noGrp="1"/>
          </p:cNvSpPr>
          <p:nvPr>
            <p:ph type="body" sz="quarter" idx="10"/>
          </p:nvPr>
        </p:nvSpPr>
        <p:spPr>
          <a:xfrm>
            <a:off x="381000" y="1411288"/>
            <a:ext cx="8382000" cy="5437187"/>
          </a:xfrm>
        </p:spPr>
        <p:txBody>
          <a:bodyPr/>
          <a:lstStyle/>
          <a:p>
            <a:pPr algn="r" rtl="1">
              <a:defRPr/>
            </a:pPr>
            <a:r>
              <a:rPr lang="fa-IR" sz="2800" dirty="0" smtClean="0">
                <a:cs typeface="B Lotus" panose="00000400000000000000" pitchFamily="2" charset="-78"/>
              </a:rPr>
              <a:t>اطلاعاتی که رمزگردانی می گردد همیشه ادراکی و از روی قصد و نیت قبلی نیست بلکه برخی از آنها بدون قصد و نیت است در این صورت ما با حافظه ناآشکار سرو کار داریم.</a:t>
            </a:r>
          </a:p>
          <a:p>
            <a:pPr marL="0" indent="0" algn="r" rtl="1">
              <a:buFontTx/>
              <a:buNone/>
              <a:defRPr/>
            </a:pPr>
            <a:endParaRPr lang="fa-IR" sz="2800" dirty="0" smtClean="0">
              <a:cs typeface="B Lotus" panose="00000400000000000000" pitchFamily="2" charset="-78"/>
            </a:endParaRPr>
          </a:p>
          <a:p>
            <a:pPr algn="r" rtl="1">
              <a:defRPr/>
            </a:pPr>
            <a:r>
              <a:rPr lang="fa-IR" sz="2800" dirty="0" smtClean="0">
                <a:cs typeface="B Lotus" panose="00000400000000000000" pitchFamily="2" charset="-78"/>
              </a:rPr>
              <a:t>جهت بررسی حافظه ناآشکار از روش های زیر استفاده میشود:</a:t>
            </a:r>
          </a:p>
          <a:p>
            <a:pPr marL="0" indent="0" algn="r" rtl="1">
              <a:buFontTx/>
              <a:buNone/>
              <a:defRPr/>
            </a:pPr>
            <a:endParaRPr lang="fa-IR" sz="2800" dirty="0" smtClean="0">
              <a:cs typeface="B Lotus" panose="00000400000000000000" pitchFamily="2" charset="-78"/>
            </a:endParaRPr>
          </a:p>
          <a:p>
            <a:pPr lvl="1" algn="r" rtl="1">
              <a:defRPr/>
            </a:pPr>
            <a:r>
              <a:rPr lang="fa-IR" sz="2400" dirty="0" smtClean="0">
                <a:cs typeface="B Lotus" panose="00000400000000000000" pitchFamily="2" charset="-78"/>
              </a:rPr>
              <a:t>آزمون شناسایی واژه ها</a:t>
            </a:r>
          </a:p>
          <a:p>
            <a:pPr lvl="1" algn="r" rtl="1">
              <a:defRPr/>
            </a:pPr>
            <a:r>
              <a:rPr lang="fa-IR" sz="2400" dirty="0" smtClean="0">
                <a:cs typeface="B Lotus" panose="00000400000000000000" pitchFamily="2" charset="-78"/>
              </a:rPr>
              <a:t>آزمون داوری واژگانی</a:t>
            </a:r>
          </a:p>
          <a:p>
            <a:pPr lvl="1" algn="r" rtl="1">
              <a:defRPr/>
            </a:pPr>
            <a:r>
              <a:rPr lang="fa-IR" sz="2400" dirty="0" smtClean="0">
                <a:cs typeface="B Lotus" panose="00000400000000000000" pitchFamily="2" charset="-78"/>
              </a:rPr>
              <a:t>آزمون تکمیل تصویر</a:t>
            </a:r>
          </a:p>
          <a:p>
            <a:pPr lvl="1" algn="r" rtl="1">
              <a:defRPr/>
            </a:pPr>
            <a:r>
              <a:rPr lang="fa-IR" sz="2400" dirty="0" smtClean="0">
                <a:cs typeface="B Lotus" panose="00000400000000000000" pitchFamily="2" charset="-78"/>
              </a:rPr>
              <a:t>آزمون تفکیک فرایند</a:t>
            </a:r>
          </a:p>
          <a:p>
            <a:pPr lvl="1" algn="r" rtl="1">
              <a:defRPr/>
            </a:pPr>
            <a:endParaRPr lang="fa-IR" sz="2400" dirty="0">
              <a:cs typeface="B Lotus" panose="00000400000000000000" pitchFamily="2" charset="-78"/>
            </a:endParaRPr>
          </a:p>
          <a:p>
            <a:pPr algn="r" rtl="1">
              <a:defRPr/>
            </a:pPr>
            <a:endParaRPr lang="fa-IR" sz="2800" dirty="0" smtClean="0">
              <a:cs typeface="B Lotus" panose="00000400000000000000" pitchFamily="2" charset="-78"/>
            </a:endParaRPr>
          </a:p>
          <a:p>
            <a:pPr marL="914400" lvl="2" indent="0" algn="r" rtl="1">
              <a:buFontTx/>
              <a:buNone/>
              <a:defRPr/>
            </a:pPr>
            <a:endParaRPr lang="fa-IR" sz="2000" dirty="0" smtClean="0">
              <a:cs typeface="B Lotus" panose="00000400000000000000" pitchFamily="2" charset="-78"/>
            </a:endParaRP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9175"/>
            <a:ext cx="768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247701"/>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Implicit memory</a:t>
            </a:r>
            <a:r>
              <a:rPr lang="fa-IR" dirty="0" smtClean="0"/>
              <a:t> ازمون های حافظه نا اشکار</a:t>
            </a:r>
            <a:endParaRPr lang="en-US" dirty="0"/>
          </a:p>
        </p:txBody>
      </p:sp>
      <p:sp>
        <p:nvSpPr>
          <p:cNvPr id="5" name="Content Placeholder 4"/>
          <p:cNvSpPr>
            <a:spLocks noGrp="1"/>
          </p:cNvSpPr>
          <p:nvPr>
            <p:ph idx="1"/>
          </p:nvPr>
        </p:nvSpPr>
        <p:spPr/>
        <p:txBody>
          <a:bodyPr/>
          <a:lstStyle/>
          <a:p>
            <a:r>
              <a:rPr lang="en-US" dirty="0" smtClean="0"/>
              <a:t>Priming</a:t>
            </a:r>
            <a:r>
              <a:rPr lang="fa-IR" dirty="0" smtClean="0"/>
              <a:t> سرنخ دهی</a:t>
            </a:r>
          </a:p>
          <a:p>
            <a:r>
              <a:rPr lang="en-US" dirty="0" smtClean="0"/>
              <a:t>Word-fragment completion test</a:t>
            </a:r>
            <a:r>
              <a:rPr lang="fa-IR" dirty="0" smtClean="0"/>
              <a:t> تکمیل واژه های ناقص</a:t>
            </a:r>
          </a:p>
          <a:p>
            <a:r>
              <a:rPr lang="fa-IR" dirty="0" smtClean="0"/>
              <a:t>آزمون شناسایی واژه ها</a:t>
            </a:r>
            <a:r>
              <a:rPr lang="en-US" dirty="0" smtClean="0"/>
              <a:t> word identification test </a:t>
            </a:r>
            <a:endParaRPr lang="fa-IR" dirty="0" smtClean="0"/>
          </a:p>
          <a:p>
            <a:r>
              <a:rPr lang="fa-IR" dirty="0" smtClean="0"/>
              <a:t>آزمون داوری واژگانی </a:t>
            </a:r>
            <a:r>
              <a:rPr lang="en-US" dirty="0" smtClean="0"/>
              <a:t> lexical decision test</a:t>
            </a:r>
            <a:r>
              <a:rPr lang="fa-IR" dirty="0" smtClean="0"/>
              <a:t> </a:t>
            </a:r>
          </a:p>
          <a:p>
            <a:r>
              <a:rPr lang="fa-IR" dirty="0" smtClean="0"/>
              <a:t>آزمون تکمیل تصویر  </a:t>
            </a:r>
            <a:r>
              <a:rPr lang="en-US" dirty="0" smtClean="0"/>
              <a:t>picture fragment test </a:t>
            </a:r>
            <a:r>
              <a:rPr lang="fa-IR" dirty="0" smtClean="0"/>
              <a:t> </a:t>
            </a:r>
          </a:p>
          <a:p>
            <a:endParaRPr lang="en-US" dirty="0"/>
          </a:p>
        </p:txBody>
      </p:sp>
    </p:spTree>
    <p:extLst>
      <p:ext uri="{BB962C8B-B14F-4D97-AF65-F5344CB8AC3E}">
        <p14:creationId xmlns:p14="http://schemas.microsoft.com/office/powerpoint/2010/main" val="260019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تمایز روانشناختی بین حافظه آشکار و ناآشکار</a:t>
            </a:r>
            <a:endParaRPr sz="4000">
              <a:cs typeface="B Lotus" panose="00000400000000000000" pitchFamily="2" charset="-78"/>
            </a:endParaRPr>
          </a:p>
        </p:txBody>
      </p:sp>
      <p:sp>
        <p:nvSpPr>
          <p:cNvPr id="20483" name="Text Placeholder 2"/>
          <p:cNvSpPr>
            <a:spLocks noGrp="1"/>
          </p:cNvSpPr>
          <p:nvPr>
            <p:ph type="body" sz="quarter" idx="10"/>
          </p:nvPr>
        </p:nvSpPr>
        <p:spPr>
          <a:xfrm>
            <a:off x="1371600" y="1628774"/>
            <a:ext cx="6542088" cy="4543425"/>
          </a:xfrm>
        </p:spPr>
        <p:txBody>
          <a:bodyPr>
            <a:normAutofit fontScale="92500" lnSpcReduction="10000"/>
          </a:bodyPr>
          <a:lstStyle/>
          <a:p>
            <a:pPr algn="r" rtl="1"/>
            <a:r>
              <a:rPr lang="fa-IR" altLang="en-US" sz="2800" dirty="0" smtClean="0">
                <a:cs typeface="B Lotus" panose="00000400000000000000" pitchFamily="2" charset="-78"/>
              </a:rPr>
              <a:t>سطح پردازش، </a:t>
            </a:r>
          </a:p>
          <a:p>
            <a:pPr lvl="1"/>
            <a:r>
              <a:rPr lang="fa-IR" altLang="en-US" sz="2400" dirty="0" smtClean="0">
                <a:cs typeface="B Lotus" panose="00000400000000000000" pitchFamily="2" charset="-78"/>
              </a:rPr>
              <a:t>هر چه عمیق تر یادگیری بیشتر رخ میدهد</a:t>
            </a:r>
          </a:p>
          <a:p>
            <a:pPr algn="r" rtl="1"/>
            <a:r>
              <a:rPr lang="fa-IR" altLang="en-US" sz="2800" dirty="0" smtClean="0">
                <a:cs typeface="B Lotus" panose="00000400000000000000" pitchFamily="2" charset="-78"/>
              </a:rPr>
              <a:t>میزان فراموشی، </a:t>
            </a:r>
          </a:p>
          <a:p>
            <a:pPr lvl="1"/>
            <a:r>
              <a:rPr lang="fa-IR" altLang="en-US" sz="2400" dirty="0" smtClean="0">
                <a:cs typeface="B Lotus" panose="00000400000000000000" pitchFamily="2" charset="-78"/>
              </a:rPr>
              <a:t>در یادگیری نا اشکار کمتر است</a:t>
            </a:r>
          </a:p>
          <a:p>
            <a:pPr algn="r" rtl="1"/>
            <a:r>
              <a:rPr lang="fa-IR" altLang="en-US" sz="2800" dirty="0" smtClean="0">
                <a:cs typeface="B Lotus" panose="00000400000000000000" pitchFamily="2" charset="-78"/>
              </a:rPr>
              <a:t>اثر خلق، </a:t>
            </a:r>
          </a:p>
          <a:p>
            <a:pPr lvl="1"/>
            <a:r>
              <a:rPr lang="fa-IR" altLang="en-US" sz="2400" dirty="0" smtClean="0">
                <a:cs typeface="B Lotus" panose="00000400000000000000" pitchFamily="2" charset="-78"/>
              </a:rPr>
              <a:t>در حافظه نا اشکار بیشتر است</a:t>
            </a:r>
          </a:p>
          <a:p>
            <a:pPr algn="r" rtl="1"/>
            <a:r>
              <a:rPr lang="fa-IR" altLang="en-US" sz="2800" dirty="0" smtClean="0">
                <a:cs typeface="B Lotus" panose="00000400000000000000" pitchFamily="2" charset="-78"/>
              </a:rPr>
              <a:t>اثر بلوغ و رشد، </a:t>
            </a:r>
          </a:p>
          <a:p>
            <a:pPr lvl="1"/>
            <a:r>
              <a:rPr lang="fa-IR" altLang="en-US" sz="2400" dirty="0" smtClean="0">
                <a:cs typeface="B Lotus" panose="00000400000000000000" pitchFamily="2" charset="-78"/>
              </a:rPr>
              <a:t>بر حافظه نا اشکار اثر کمتری دارد</a:t>
            </a:r>
          </a:p>
          <a:p>
            <a:pPr algn="r" rtl="1"/>
            <a:r>
              <a:rPr lang="fa-IR" altLang="en-US" sz="2800" dirty="0" smtClean="0">
                <a:cs typeface="B Lotus" panose="00000400000000000000" pitchFamily="2" charset="-78"/>
              </a:rPr>
              <a:t>اثر تغییر حسی، </a:t>
            </a:r>
          </a:p>
          <a:p>
            <a:pPr lvl="1"/>
            <a:r>
              <a:rPr lang="fa-IR" altLang="en-US" sz="2400" dirty="0" smtClean="0">
                <a:cs typeface="B Lotus" panose="00000400000000000000" pitchFamily="2" charset="-78"/>
              </a:rPr>
              <a:t>بر حافظه نا اشکار اثر بیشتری دارد</a:t>
            </a:r>
          </a:p>
          <a:p>
            <a:pPr lvl="1"/>
            <a:r>
              <a:rPr lang="fa-IR" altLang="en-US" sz="2000" dirty="0" smtClean="0">
                <a:cs typeface="B Lotus" panose="00000400000000000000" pitchFamily="2" charset="-78"/>
              </a:rPr>
              <a:t>ازمایش رمز گشایی بینایی و بیان شنوایی و بالعکس</a:t>
            </a:r>
          </a:p>
          <a:p>
            <a:pPr lvl="1"/>
            <a:r>
              <a:rPr lang="fa-IR" altLang="en-US" sz="2000" dirty="0" smtClean="0">
                <a:cs typeface="B Lotus" panose="00000400000000000000" pitchFamily="2" charset="-78"/>
              </a:rPr>
              <a:t>ازمایش تغییرات حسی بینایی ، دیداری فضایی برای یااوری</a:t>
            </a:r>
            <a:endParaRPr lang="fa-IR" altLang="en-US" sz="1400" dirty="0" smtClean="0">
              <a:cs typeface="B Lotus" panose="00000400000000000000" pitchFamily="2" charset="-78"/>
            </a:endParaRPr>
          </a:p>
        </p:txBody>
      </p:sp>
    </p:spTree>
    <p:extLst>
      <p:ext uri="{BB962C8B-B14F-4D97-AF65-F5344CB8AC3E}">
        <p14:creationId xmlns:p14="http://schemas.microsoft.com/office/powerpoint/2010/main" val="256015704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تمایز فیزولوژیک بین حافظه آشکار و ناآشکار</a:t>
            </a:r>
            <a:endParaRPr sz="4000">
              <a:cs typeface="B Lotus" panose="00000400000000000000" pitchFamily="2" charset="-78"/>
            </a:endParaRPr>
          </a:p>
        </p:txBody>
      </p:sp>
      <p:sp>
        <p:nvSpPr>
          <p:cNvPr id="6147" name="Text Placeholder 2"/>
          <p:cNvSpPr>
            <a:spLocks noGrp="1"/>
          </p:cNvSpPr>
          <p:nvPr>
            <p:ph type="body" sz="quarter" idx="10"/>
          </p:nvPr>
        </p:nvSpPr>
        <p:spPr>
          <a:xfrm>
            <a:off x="381000" y="1411288"/>
            <a:ext cx="8382000" cy="4875212"/>
          </a:xfrm>
        </p:spPr>
        <p:txBody>
          <a:bodyPr/>
          <a:lstStyle/>
          <a:p>
            <a:pPr algn="r" rtl="1">
              <a:defRPr/>
            </a:pPr>
            <a:r>
              <a:rPr lang="fa-IR" sz="2800" dirty="0" smtClean="0">
                <a:cs typeface="B Lotus" panose="00000400000000000000" pitchFamily="2" charset="-78"/>
              </a:rPr>
              <a:t>حافظه آشکار</a:t>
            </a:r>
          </a:p>
          <a:p>
            <a:pPr lvl="1" algn="r" rtl="1">
              <a:defRPr/>
            </a:pPr>
            <a:r>
              <a:rPr lang="fa-IR" sz="2000" dirty="0" smtClean="0">
                <a:cs typeface="B Lotus" panose="00000400000000000000" pitchFamily="2" charset="-78"/>
              </a:rPr>
              <a:t>هیپوکامپ دست اندکار بوده که نقش مهمی در تشکیل حافظه بلند مدت دارد</a:t>
            </a:r>
          </a:p>
          <a:p>
            <a:pPr lvl="1" algn="r" rtl="1">
              <a:defRPr/>
            </a:pPr>
            <a:r>
              <a:rPr lang="fa-IR" sz="2000" dirty="0" smtClean="0">
                <a:cs typeface="B Lotus" panose="00000400000000000000" pitchFamily="2" charset="-78"/>
              </a:rPr>
              <a:t>بخش عمده ی فعالیت مغز در نیمکره راست صورت میگیرد.زیرا تکلیف بر بازیابی تاکید داشت و بازیابی درازمدت عمدتا مربوط به فرایند نیمکره راست است</a:t>
            </a:r>
            <a:r>
              <a:rPr lang="fa-IR" sz="2400" dirty="0" smtClean="0">
                <a:cs typeface="B Lotus" panose="00000400000000000000" pitchFamily="2" charset="-78"/>
              </a:rPr>
              <a:t>.</a:t>
            </a:r>
          </a:p>
          <a:p>
            <a:pPr algn="r" rtl="1">
              <a:defRPr/>
            </a:pPr>
            <a:r>
              <a:rPr lang="fa-IR" sz="2800" dirty="0" smtClean="0">
                <a:cs typeface="B Lotus" panose="00000400000000000000" pitchFamily="2" charset="-78"/>
              </a:rPr>
              <a:t>در حافظه آشکار منطقه میانی گیجگاهی، مغز میانی میانین، کورتکس نو، بویژه قشر پیشانی دخالت دارند.</a:t>
            </a:r>
          </a:p>
          <a:p>
            <a:pPr algn="r" rtl="1">
              <a:defRPr/>
            </a:pPr>
            <a:r>
              <a:rPr lang="fa-IR" sz="2800" dirty="0" smtClean="0">
                <a:cs typeface="B Lotus" panose="00000400000000000000" pitchFamily="2" charset="-78"/>
              </a:rPr>
              <a:t>درحافظه ناآشکار سلولهای گانگلیای پایه و مخچه، ماهیچه های مخطط و گذرگاههای بازتابی دخالت دارند.</a:t>
            </a:r>
          </a:p>
          <a:p>
            <a:pPr marL="0" indent="0" algn="r" rtl="1">
              <a:buFontTx/>
              <a:buNone/>
              <a:defRPr/>
            </a:pPr>
            <a:endParaRPr lang="fa-IR" sz="2800" dirty="0" smtClean="0">
              <a:cs typeface="B Lotus" panose="00000400000000000000" pitchFamily="2" charset="-78"/>
            </a:endParaRPr>
          </a:p>
          <a:p>
            <a:pPr marL="0" indent="0" algn="r" rtl="1">
              <a:buFontTx/>
              <a:buNone/>
              <a:defRPr/>
            </a:pPr>
            <a:endParaRPr lang="fa-IR" sz="2800" dirty="0" smtClean="0">
              <a:cs typeface="B Lotus" panose="00000400000000000000" pitchFamily="2" charset="-78"/>
            </a:endParaRPr>
          </a:p>
          <a:p>
            <a:pPr marL="914400" lvl="2" indent="0" algn="r" rtl="1">
              <a:buFontTx/>
              <a:buNone/>
              <a:defRPr/>
            </a:pPr>
            <a:endParaRPr lang="fa-IR" sz="2000" dirty="0" smtClean="0">
              <a:cs typeface="B Lotus" panose="00000400000000000000" pitchFamily="2" charset="-78"/>
            </a:endParaRPr>
          </a:p>
        </p:txBody>
      </p:sp>
    </p:spTree>
    <p:extLst>
      <p:ext uri="{BB962C8B-B14F-4D97-AF65-F5344CB8AC3E}">
        <p14:creationId xmlns:p14="http://schemas.microsoft.com/office/powerpoint/2010/main" val="3993053037"/>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73216"/>
            <a:ext cx="8382000" cy="199285"/>
          </a:xfrm>
        </p:spPr>
        <p:txBody>
          <a:bodyPr>
            <a:normAutofit fontScale="90000"/>
          </a:bodyPr>
          <a:lstStyle/>
          <a:p>
            <a:pPr algn="r" rtl="1">
              <a:defRPr/>
            </a:pPr>
            <a:r>
              <a:rPr lang="fa-IR" sz="1400">
                <a:effectLst/>
                <a:cs typeface="B Lotus" panose="00000400000000000000" pitchFamily="2" charset="-78"/>
              </a:rPr>
              <a:t> رازع، حسین. روانشناسی یادگیری، تهران آبان 1387. فصل </a:t>
            </a:r>
            <a:r>
              <a:rPr lang="fa-IR" sz="1400" smtClean="0">
                <a:effectLst/>
                <a:cs typeface="B Lotus" panose="00000400000000000000" pitchFamily="2" charset="-78"/>
              </a:rPr>
              <a:t>15</a:t>
            </a:r>
            <a:endParaRPr lang="fa-IR" sz="1400">
              <a:solidFill>
                <a:srgbClr val="00B050"/>
              </a:solidFill>
              <a:cs typeface="B Lotus" panose="00000400000000000000" pitchFamily="2" charset="-78"/>
            </a:endParaRPr>
          </a:p>
        </p:txBody>
      </p:sp>
      <p:sp>
        <p:nvSpPr>
          <p:cNvPr id="22531" name="Text Placeholder 2"/>
          <p:cNvSpPr>
            <a:spLocks noGrp="1"/>
          </p:cNvSpPr>
          <p:nvPr>
            <p:ph type="body" sz="quarter" idx="10"/>
          </p:nvPr>
        </p:nvSpPr>
        <p:spPr>
          <a:xfrm>
            <a:off x="0" y="2349500"/>
            <a:ext cx="8382000" cy="1079500"/>
          </a:xfrm>
        </p:spPr>
        <p:txBody>
          <a:bodyPr>
            <a:noAutofit/>
          </a:bodyPr>
          <a:lstStyle/>
          <a:p>
            <a:pPr algn="r" rtl="1"/>
            <a:r>
              <a:rPr lang="fa-IR" altLang="en-US" sz="3600" b="1" dirty="0" smtClean="0">
                <a:solidFill>
                  <a:srgbClr val="00B050"/>
                </a:solidFill>
                <a:cs typeface="B Lotus" panose="00000400000000000000" pitchFamily="2" charset="-78"/>
              </a:rPr>
              <a:t>حافظه معمولی یا روز مره </a:t>
            </a:r>
            <a:r>
              <a:rPr lang="en-US" altLang="en-US" b="1" dirty="0" smtClean="0">
                <a:solidFill>
                  <a:srgbClr val="00B050"/>
                </a:solidFill>
                <a:cs typeface="B Lotus" panose="00000400000000000000" pitchFamily="2" charset="-78"/>
              </a:rPr>
              <a:t>Everyday Memory</a:t>
            </a:r>
            <a:endParaRPr lang="fa-IR" altLang="en-US" b="1" dirty="0" smtClean="0">
              <a:solidFill>
                <a:srgbClr val="00B050"/>
              </a:solidFill>
              <a:cs typeface="B Lotus" panose="00000400000000000000" pitchFamily="2" charset="-78"/>
            </a:endParaRPr>
          </a:p>
        </p:txBody>
      </p:sp>
    </p:spTree>
    <p:extLst>
      <p:ext uri="{BB962C8B-B14F-4D97-AF65-F5344CB8AC3E}">
        <p14:creationId xmlns:p14="http://schemas.microsoft.com/office/powerpoint/2010/main" val="2296931220"/>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a:cs typeface="B Lotus" panose="00000400000000000000" pitchFamily="2" charset="-78"/>
              </a:rPr>
              <a:t> </a:t>
            </a:r>
            <a:r>
              <a:rPr lang="fa-IR" sz="3600" smtClean="0">
                <a:cs typeface="B Lotus" panose="00000400000000000000" pitchFamily="2" charset="-78"/>
              </a:rPr>
              <a:t> حافظه معمولی یا روزمره  </a:t>
            </a:r>
            <a:r>
              <a:rPr sz="2800" smtClean="0">
                <a:cs typeface="B Lotus" panose="00000400000000000000" pitchFamily="2" charset="-78"/>
              </a:rPr>
              <a:t>Everyday Memory</a:t>
            </a:r>
            <a:endParaRPr sz="2800">
              <a:cs typeface="B Lotus" panose="00000400000000000000" pitchFamily="2" charset="-78"/>
            </a:endParaRPr>
          </a:p>
        </p:txBody>
      </p:sp>
      <p:sp>
        <p:nvSpPr>
          <p:cNvPr id="6147" name="Text Placeholder 2"/>
          <p:cNvSpPr>
            <a:spLocks noGrp="1"/>
          </p:cNvSpPr>
          <p:nvPr>
            <p:ph type="body" sz="quarter" idx="10"/>
          </p:nvPr>
        </p:nvSpPr>
        <p:spPr>
          <a:xfrm>
            <a:off x="381000" y="1411288"/>
            <a:ext cx="8382000" cy="3502025"/>
          </a:xfrm>
        </p:spPr>
        <p:txBody>
          <a:bodyPr/>
          <a:lstStyle/>
          <a:p>
            <a:pPr algn="r" rtl="1">
              <a:defRPr/>
            </a:pPr>
            <a:r>
              <a:rPr lang="fa-IR" sz="2800" dirty="0" smtClean="0">
                <a:cs typeface="B Lotus" panose="00000400000000000000" pitchFamily="2" charset="-78"/>
              </a:rPr>
              <a:t>منظور از حافظه روزمره، حافظه است که اطلاعات مربوط به حوادث واقعی زندگی را در شرایط طبیعی در برمیگیرد. </a:t>
            </a:r>
          </a:p>
          <a:p>
            <a:pPr marL="0" indent="0" algn="r" rtl="1">
              <a:buFontTx/>
              <a:buNone/>
              <a:defRPr/>
            </a:pPr>
            <a:endParaRPr lang="fa-IR" sz="2800" dirty="0" smtClean="0">
              <a:cs typeface="B Lotus" panose="00000400000000000000" pitchFamily="2" charset="-78"/>
            </a:endParaRPr>
          </a:p>
          <a:p>
            <a:pPr marL="0" indent="0" algn="r" rtl="1">
              <a:buFontTx/>
              <a:buNone/>
              <a:defRPr/>
            </a:pPr>
            <a:r>
              <a:rPr lang="fa-IR" sz="2800" dirty="0" smtClean="0">
                <a:cs typeface="B Lotus" panose="00000400000000000000" pitchFamily="2" charset="-78"/>
              </a:rPr>
              <a:t>     حافظه را میتوان به دو صورت بررسی نمود:</a:t>
            </a:r>
          </a:p>
          <a:p>
            <a:pPr lvl="1" algn="r" rtl="1">
              <a:lnSpc>
                <a:spcPct val="150000"/>
              </a:lnSpc>
              <a:buFont typeface="Arial" panose="020B0604020202020204" pitchFamily="34" charset="0"/>
              <a:buChar char="•"/>
              <a:defRPr/>
            </a:pPr>
            <a:r>
              <a:rPr lang="fa-IR" sz="2400" dirty="0" smtClean="0">
                <a:cs typeface="B Lotus" panose="00000400000000000000" pitchFamily="2" charset="-78"/>
              </a:rPr>
              <a:t>حافظه روزمره</a:t>
            </a:r>
          </a:p>
          <a:p>
            <a:pPr lvl="1" algn="r" rtl="1">
              <a:lnSpc>
                <a:spcPct val="150000"/>
              </a:lnSpc>
              <a:buFont typeface="Arial" panose="020B0604020202020204" pitchFamily="34" charset="0"/>
              <a:buChar char="•"/>
              <a:defRPr/>
            </a:pPr>
            <a:r>
              <a:rPr lang="fa-IR" sz="2400" dirty="0" smtClean="0">
                <a:cs typeface="B Lotus" panose="00000400000000000000" pitchFamily="2" charset="-78"/>
              </a:rPr>
              <a:t>حافظه آزمایشگاهی</a:t>
            </a:r>
          </a:p>
          <a:p>
            <a:pPr lvl="2" algn="r" rtl="1">
              <a:lnSpc>
                <a:spcPct val="150000"/>
              </a:lnSpc>
              <a:buFont typeface="Arial" panose="020B0604020202020204" pitchFamily="34" charset="0"/>
              <a:buChar char="•"/>
              <a:defRPr/>
            </a:pPr>
            <a:endParaRPr lang="fa-IR" sz="2000" dirty="0" smtClean="0">
              <a:cs typeface="B Lotus" panose="00000400000000000000" pitchFamily="2" charset="-78"/>
            </a:endParaRPr>
          </a:p>
        </p:txBody>
      </p:sp>
    </p:spTree>
    <p:extLst>
      <p:ext uri="{BB962C8B-B14F-4D97-AF65-F5344CB8AC3E}">
        <p14:creationId xmlns:p14="http://schemas.microsoft.com/office/powerpoint/2010/main" val="1272619297"/>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انواع حافظه روزمره</a:t>
            </a:r>
            <a:endParaRPr sz="4000">
              <a:cs typeface="B Lotus" panose="00000400000000000000" pitchFamily="2" charset="-78"/>
            </a:endParaRPr>
          </a:p>
        </p:txBody>
      </p:sp>
      <p:sp>
        <p:nvSpPr>
          <p:cNvPr id="24579" name="Text Placeholder 2"/>
          <p:cNvSpPr>
            <a:spLocks noGrp="1"/>
          </p:cNvSpPr>
          <p:nvPr>
            <p:ph type="body" sz="quarter" idx="10"/>
          </p:nvPr>
        </p:nvSpPr>
        <p:spPr>
          <a:xfrm>
            <a:off x="179388" y="1700213"/>
            <a:ext cx="8382000" cy="3097212"/>
          </a:xfrm>
        </p:spPr>
        <p:txBody>
          <a:bodyPr/>
          <a:lstStyle/>
          <a:p>
            <a:pPr algn="r" rtl="1"/>
            <a:r>
              <a:rPr lang="fa-IR" altLang="en-US" sz="2800" smtClean="0">
                <a:cs typeface="B Lotus" panose="00000400000000000000" pitchFamily="2" charset="-78"/>
              </a:rPr>
              <a:t>حافظه سرگذشتی</a:t>
            </a:r>
          </a:p>
          <a:p>
            <a:pPr algn="r" rtl="1"/>
            <a:r>
              <a:rPr lang="fa-IR" altLang="en-US" sz="2800" smtClean="0">
                <a:cs typeface="B Lotus" panose="00000400000000000000" pitchFamily="2" charset="-78"/>
              </a:rPr>
              <a:t>حافظه به یادماندنی</a:t>
            </a:r>
          </a:p>
          <a:p>
            <a:pPr algn="r" rtl="1"/>
            <a:r>
              <a:rPr lang="fa-IR" altLang="en-US" sz="2800" smtClean="0">
                <a:cs typeface="B Lotus" panose="00000400000000000000" pitchFamily="2" charset="-78"/>
              </a:rPr>
              <a:t>حافظه شاهدان عینی</a:t>
            </a:r>
          </a:p>
          <a:p>
            <a:pPr algn="r" rtl="1"/>
            <a:r>
              <a:rPr lang="fa-IR" altLang="en-US" sz="2800" smtClean="0">
                <a:cs typeface="B Lotus" panose="00000400000000000000" pitchFamily="2" charset="-78"/>
              </a:rPr>
              <a:t>حافظه برتر</a:t>
            </a:r>
          </a:p>
          <a:p>
            <a:pPr algn="r" rtl="1"/>
            <a:r>
              <a:rPr lang="fa-IR" altLang="en-US" sz="2800" smtClean="0">
                <a:cs typeface="B Lotus" panose="00000400000000000000" pitchFamily="2" charset="-78"/>
              </a:rPr>
              <a:t>حافظه آینده نگر</a:t>
            </a:r>
          </a:p>
          <a:p>
            <a:pPr algn="r" rtl="1"/>
            <a:endParaRPr lang="fa-IR" altLang="en-US" sz="2800" smtClean="0">
              <a:cs typeface="B Lotus" panose="00000400000000000000" pitchFamily="2" charset="-78"/>
            </a:endParaRPr>
          </a:p>
          <a:p>
            <a:pPr marL="914400" lvl="2" indent="0" algn="r" rtl="1">
              <a:buFontTx/>
              <a:buNone/>
            </a:pPr>
            <a:endParaRPr lang="fa-IR" altLang="en-US" sz="2000" smtClean="0">
              <a:cs typeface="B Lotus" panose="00000400000000000000" pitchFamily="2" charset="-78"/>
            </a:endParaRPr>
          </a:p>
        </p:txBody>
      </p:sp>
    </p:spTree>
    <p:extLst>
      <p:ext uri="{BB962C8B-B14F-4D97-AF65-F5344CB8AC3E}">
        <p14:creationId xmlns:p14="http://schemas.microsoft.com/office/powerpoint/2010/main" val="1548373524"/>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764704"/>
            <a:ext cx="8382000" cy="512448"/>
          </a:xfrm>
        </p:spPr>
        <p:txBody>
          <a:bodyPr>
            <a:normAutofit fontScale="90000"/>
          </a:bodyPr>
          <a:lstStyle/>
          <a:p>
            <a:pPr algn="r" rtl="1">
              <a:defRPr/>
            </a:pPr>
            <a:r>
              <a:rPr lang="fa-IR" sz="3600" smtClean="0">
                <a:cs typeface="B Lotus" panose="00000400000000000000" pitchFamily="2" charset="-78"/>
              </a:rPr>
              <a:t>حافظه سرگذشتی</a:t>
            </a:r>
            <a:endParaRPr lang="fa-IR" sz="3600">
              <a:cs typeface="B Lotus" panose="00000400000000000000" pitchFamily="2" charset="-78"/>
            </a:endParaRPr>
          </a:p>
        </p:txBody>
      </p:sp>
      <p:sp>
        <p:nvSpPr>
          <p:cNvPr id="6147" name="Text Placeholder 2"/>
          <p:cNvSpPr>
            <a:spLocks noGrp="1"/>
          </p:cNvSpPr>
          <p:nvPr>
            <p:ph type="body" sz="quarter" idx="10"/>
          </p:nvPr>
        </p:nvSpPr>
        <p:spPr>
          <a:xfrm>
            <a:off x="179388" y="1557338"/>
            <a:ext cx="8382000" cy="4475162"/>
          </a:xfrm>
        </p:spPr>
        <p:txBody>
          <a:bodyPr/>
          <a:lstStyle/>
          <a:p>
            <a:pPr marL="0" indent="0" algn="r" rtl="1">
              <a:lnSpc>
                <a:spcPct val="150000"/>
              </a:lnSpc>
              <a:buFontTx/>
              <a:buNone/>
              <a:defRPr/>
            </a:pPr>
            <a:r>
              <a:rPr lang="fa-IR" sz="2800" dirty="0" smtClean="0">
                <a:cs typeface="B Lotus" panose="00000400000000000000" pitchFamily="2" charset="-78"/>
              </a:rPr>
              <a:t> حافظه رویدادهای زندگی فرداست، و تمرکز آن بر اهداف زندگی، قویترین عواطف و معانی شخصی. دامنه آن از اطلاعات بسیار خاص تا خیلی عمومی است.</a:t>
            </a:r>
          </a:p>
          <a:p>
            <a:pPr algn="r" rtl="1">
              <a:lnSpc>
                <a:spcPct val="150000"/>
              </a:lnSpc>
              <a:defRPr/>
            </a:pPr>
            <a:r>
              <a:rPr lang="fa-IR" sz="2800" dirty="0" smtClean="0">
                <a:cs typeface="B Lotus" panose="00000400000000000000" pitchFamily="2" charset="-78"/>
              </a:rPr>
              <a:t>رویدادهای </a:t>
            </a:r>
            <a:r>
              <a:rPr lang="fa-IR" sz="2800" dirty="0">
                <a:cs typeface="B Lotus" panose="00000400000000000000" pitchFamily="2" charset="-78"/>
              </a:rPr>
              <a:t>گسترده زندگی</a:t>
            </a:r>
          </a:p>
          <a:p>
            <a:pPr algn="r" rtl="1">
              <a:lnSpc>
                <a:spcPct val="150000"/>
              </a:lnSpc>
              <a:defRPr/>
            </a:pPr>
            <a:r>
              <a:rPr lang="fa-IR" sz="2800" dirty="0">
                <a:cs typeface="B Lotus" panose="00000400000000000000" pitchFamily="2" charset="-78"/>
              </a:rPr>
              <a:t>رویدادهای کلی</a:t>
            </a:r>
          </a:p>
          <a:p>
            <a:pPr algn="r" rtl="1">
              <a:lnSpc>
                <a:spcPct val="150000"/>
              </a:lnSpc>
              <a:defRPr/>
            </a:pPr>
            <a:r>
              <a:rPr lang="fa-IR" sz="2800" dirty="0">
                <a:cs typeface="B Lotus" panose="00000400000000000000" pitchFamily="2" charset="-78"/>
              </a:rPr>
              <a:t>دانش رویدادی _خاص</a:t>
            </a:r>
          </a:p>
          <a:p>
            <a:pPr marL="914400" lvl="2" indent="0" algn="r" rtl="1">
              <a:buFontTx/>
              <a:buNone/>
              <a:defRPr/>
            </a:pPr>
            <a:endParaRPr lang="fa-IR" sz="2000" dirty="0" smtClean="0">
              <a:cs typeface="B Lotus" panose="00000400000000000000" pitchFamily="2" charset="-78"/>
            </a:endParaRPr>
          </a:p>
        </p:txBody>
      </p:sp>
    </p:spTree>
    <p:extLst>
      <p:ext uri="{BB962C8B-B14F-4D97-AF65-F5344CB8AC3E}">
        <p14:creationId xmlns:p14="http://schemas.microsoft.com/office/powerpoint/2010/main" val="215364178"/>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764704"/>
            <a:ext cx="8382000" cy="512448"/>
          </a:xfrm>
        </p:spPr>
        <p:txBody>
          <a:bodyPr>
            <a:normAutofit fontScale="90000"/>
          </a:bodyPr>
          <a:lstStyle/>
          <a:p>
            <a:pPr algn="r" rtl="1">
              <a:defRPr/>
            </a:pPr>
            <a:r>
              <a:rPr lang="fa-IR" sz="3600" smtClean="0">
                <a:cs typeface="B Lotus" panose="00000400000000000000" pitchFamily="2" charset="-78"/>
              </a:rPr>
              <a:t>حافظه به یادماندنی</a:t>
            </a:r>
            <a:endParaRPr sz="4000">
              <a:cs typeface="B Lotus" panose="00000400000000000000" pitchFamily="2" charset="-78"/>
            </a:endParaRPr>
          </a:p>
        </p:txBody>
      </p:sp>
      <p:sp>
        <p:nvSpPr>
          <p:cNvPr id="26627" name="Text Placeholder 2"/>
          <p:cNvSpPr>
            <a:spLocks noGrp="1"/>
          </p:cNvSpPr>
          <p:nvPr>
            <p:ph type="body" sz="quarter" idx="10"/>
          </p:nvPr>
        </p:nvSpPr>
        <p:spPr>
          <a:xfrm>
            <a:off x="250825" y="2133600"/>
            <a:ext cx="8382000" cy="1724025"/>
          </a:xfrm>
        </p:spPr>
        <p:txBody>
          <a:bodyPr/>
          <a:lstStyle/>
          <a:p>
            <a:pPr algn="r" rtl="1">
              <a:lnSpc>
                <a:spcPct val="150000"/>
              </a:lnSpc>
            </a:pPr>
            <a:r>
              <a:rPr lang="fa-IR" altLang="en-US" sz="2800" smtClean="0">
                <a:cs typeface="B Lotus" panose="00000400000000000000" pitchFamily="2" charset="-78"/>
              </a:rPr>
              <a:t>اطلاعاتی بیشتر به آن علاقه مندیم بیشتر به یاد می مانند.</a:t>
            </a:r>
          </a:p>
          <a:p>
            <a:pPr algn="r" rtl="1">
              <a:lnSpc>
                <a:spcPct val="150000"/>
              </a:lnSpc>
            </a:pPr>
            <a:r>
              <a:rPr lang="fa-IR" altLang="en-US" sz="2800" smtClean="0">
                <a:cs typeface="B Lotus" panose="00000400000000000000" pitchFamily="2" charset="-78"/>
              </a:rPr>
              <a:t>خاطرات شخصی همراه با درگیری عاطفی بیشتر به یاد می مانند</a:t>
            </a:r>
          </a:p>
          <a:p>
            <a:pPr marL="914400" lvl="2" indent="0" algn="r" rtl="1">
              <a:buFontTx/>
              <a:buNone/>
            </a:pPr>
            <a:endParaRPr lang="fa-IR" altLang="en-US" sz="2000" smtClean="0">
              <a:cs typeface="B Lotus" panose="00000400000000000000" pitchFamily="2" charset="-78"/>
            </a:endParaRPr>
          </a:p>
        </p:txBody>
      </p:sp>
    </p:spTree>
    <p:extLst>
      <p:ext uri="{BB962C8B-B14F-4D97-AF65-F5344CB8AC3E}">
        <p14:creationId xmlns:p14="http://schemas.microsoft.com/office/powerpoint/2010/main" val="29483125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err="1" smtClean="0"/>
              <a:t>متا</a:t>
            </a:r>
            <a:r>
              <a:rPr lang="fa-IR" dirty="0" smtClean="0"/>
              <a:t> آنالیز مطالعات</a:t>
            </a:r>
          </a:p>
          <a:p>
            <a:r>
              <a:rPr lang="fa-IR" dirty="0" smtClean="0"/>
              <a:t>تعیین زیر گروهها</a:t>
            </a:r>
          </a:p>
          <a:p>
            <a:r>
              <a:rPr lang="fa-IR" dirty="0" smtClean="0"/>
              <a:t>افزایش حجم نمونه ها</a:t>
            </a:r>
          </a:p>
          <a:p>
            <a:r>
              <a:rPr lang="fa-IR" dirty="0"/>
              <a:t> </a:t>
            </a:r>
            <a:r>
              <a:rPr lang="fa-IR" dirty="0" smtClean="0"/>
              <a:t>نتیجه مطمئن تر برای استفاده در کار بالینی</a:t>
            </a:r>
            <a:endParaRPr lang="fa-IR" dirty="0"/>
          </a:p>
        </p:txBody>
      </p:sp>
    </p:spTree>
    <p:extLst>
      <p:ext uri="{BB962C8B-B14F-4D97-AF65-F5344CB8AC3E}">
        <p14:creationId xmlns:p14="http://schemas.microsoft.com/office/powerpoint/2010/main" val="8832198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692696"/>
            <a:ext cx="8382000" cy="512448"/>
          </a:xfrm>
        </p:spPr>
        <p:txBody>
          <a:bodyPr>
            <a:normAutofit fontScale="90000"/>
          </a:bodyPr>
          <a:lstStyle/>
          <a:p>
            <a:pPr algn="r" rtl="1">
              <a:defRPr/>
            </a:pPr>
            <a:r>
              <a:rPr lang="fa-IR" sz="3600" smtClean="0">
                <a:cs typeface="B Lotus" panose="00000400000000000000" pitchFamily="2" charset="-78"/>
              </a:rPr>
              <a:t>حافظه شاهدان عینی</a:t>
            </a:r>
            <a:endParaRPr lang="fa-IR" sz="3600">
              <a:cs typeface="B Lotus" panose="00000400000000000000" pitchFamily="2" charset="-78"/>
            </a:endParaRPr>
          </a:p>
        </p:txBody>
      </p:sp>
      <p:sp>
        <p:nvSpPr>
          <p:cNvPr id="27651" name="Text Placeholder 2"/>
          <p:cNvSpPr>
            <a:spLocks noGrp="1"/>
          </p:cNvSpPr>
          <p:nvPr>
            <p:ph type="body" sz="quarter" idx="10"/>
          </p:nvPr>
        </p:nvSpPr>
        <p:spPr>
          <a:xfrm>
            <a:off x="15875" y="1700213"/>
            <a:ext cx="8382000" cy="2844800"/>
          </a:xfrm>
        </p:spPr>
        <p:txBody>
          <a:bodyPr>
            <a:normAutofit lnSpcReduction="10000"/>
          </a:bodyPr>
          <a:lstStyle/>
          <a:p>
            <a:pPr algn="r" rtl="1">
              <a:lnSpc>
                <a:spcPct val="150000"/>
              </a:lnSpc>
            </a:pPr>
            <a:r>
              <a:rPr lang="fa-IR" altLang="en-US" sz="2800" smtClean="0">
                <a:cs typeface="B Lotus" panose="00000400000000000000" pitchFamily="2" charset="-78"/>
              </a:rPr>
              <a:t>سوگیری تایید</a:t>
            </a:r>
          </a:p>
          <a:p>
            <a:pPr algn="r" rtl="1">
              <a:lnSpc>
                <a:spcPct val="150000"/>
              </a:lnSpc>
            </a:pPr>
            <a:r>
              <a:rPr lang="fa-IR" altLang="en-US" sz="2800" smtClean="0">
                <a:cs typeface="B Lotus" panose="00000400000000000000" pitchFamily="2" charset="-78"/>
              </a:rPr>
              <a:t>سطح استرس</a:t>
            </a:r>
          </a:p>
          <a:p>
            <a:pPr algn="r" rtl="1">
              <a:lnSpc>
                <a:spcPct val="150000"/>
              </a:lnSpc>
            </a:pPr>
            <a:r>
              <a:rPr lang="fa-IR" altLang="en-US" sz="2800" smtClean="0">
                <a:cs typeface="B Lotus" panose="00000400000000000000" pitchFamily="2" charset="-78"/>
              </a:rPr>
              <a:t>پیامد پذیری</a:t>
            </a:r>
          </a:p>
          <a:p>
            <a:pPr algn="r" rtl="1">
              <a:lnSpc>
                <a:spcPct val="150000"/>
              </a:lnSpc>
            </a:pPr>
            <a:r>
              <a:rPr lang="fa-IR" altLang="en-US" sz="2800" smtClean="0">
                <a:cs typeface="B Lotus" panose="00000400000000000000" pitchFamily="2" charset="-78"/>
              </a:rPr>
              <a:t>سن</a:t>
            </a:r>
            <a:endParaRPr lang="fa-IR" altLang="en-US" sz="2000" smtClean="0">
              <a:cs typeface="B Lotus" panose="00000400000000000000" pitchFamily="2" charset="-78"/>
            </a:endParaRPr>
          </a:p>
        </p:txBody>
      </p:sp>
    </p:spTree>
    <p:extLst>
      <p:ext uri="{BB962C8B-B14F-4D97-AF65-F5344CB8AC3E}">
        <p14:creationId xmlns:p14="http://schemas.microsoft.com/office/powerpoint/2010/main" val="2622280812"/>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7" y="692696"/>
            <a:ext cx="8382000" cy="512448"/>
          </a:xfrm>
        </p:spPr>
        <p:txBody>
          <a:bodyPr>
            <a:normAutofit fontScale="90000"/>
          </a:bodyPr>
          <a:lstStyle/>
          <a:p>
            <a:pPr algn="r" rtl="1">
              <a:defRPr/>
            </a:pPr>
            <a:r>
              <a:rPr lang="fa-IR" sz="3600" smtClean="0">
                <a:cs typeface="B Lotus" panose="00000400000000000000" pitchFamily="2" charset="-78"/>
              </a:rPr>
              <a:t>حافظه برتر</a:t>
            </a:r>
            <a:endParaRPr sz="4000">
              <a:cs typeface="B Lotus" panose="00000400000000000000" pitchFamily="2" charset="-78"/>
            </a:endParaRPr>
          </a:p>
        </p:txBody>
      </p:sp>
      <p:sp>
        <p:nvSpPr>
          <p:cNvPr id="6147" name="Text Placeholder 2"/>
          <p:cNvSpPr>
            <a:spLocks noGrp="1"/>
          </p:cNvSpPr>
          <p:nvPr>
            <p:ph type="body" sz="quarter" idx="10"/>
          </p:nvPr>
        </p:nvSpPr>
        <p:spPr>
          <a:xfrm>
            <a:off x="250825" y="1700213"/>
            <a:ext cx="8382000" cy="4124325"/>
          </a:xfrm>
        </p:spPr>
        <p:txBody>
          <a:bodyPr>
            <a:normAutofit lnSpcReduction="10000"/>
          </a:bodyPr>
          <a:lstStyle/>
          <a:p>
            <a:pPr marL="0" indent="0" algn="r" rtl="1">
              <a:lnSpc>
                <a:spcPct val="150000"/>
              </a:lnSpc>
              <a:buFontTx/>
              <a:buNone/>
              <a:defRPr/>
            </a:pPr>
            <a:r>
              <a:rPr lang="fa-IR" sz="2800" dirty="0" smtClean="0">
                <a:cs typeface="B Lotus" panose="00000400000000000000" pitchFamily="2" charset="-78"/>
              </a:rPr>
              <a:t>    شروط پیشنهادی اریکسون به منظور نیل به مهارت های قوی حافظه:</a:t>
            </a:r>
          </a:p>
          <a:p>
            <a:pPr algn="r" rtl="1">
              <a:lnSpc>
                <a:spcPct val="100000"/>
              </a:lnSpc>
              <a:defRPr/>
            </a:pPr>
            <a:r>
              <a:rPr lang="fa-IR" sz="2800" dirty="0" smtClean="0">
                <a:cs typeface="B Lotus" panose="00000400000000000000" pitchFamily="2" charset="-78"/>
              </a:rPr>
              <a:t>رمز گردانی معنا دار</a:t>
            </a:r>
          </a:p>
          <a:p>
            <a:pPr marL="0" indent="0" algn="r" rtl="1">
              <a:lnSpc>
                <a:spcPct val="100000"/>
              </a:lnSpc>
              <a:buFontTx/>
              <a:buNone/>
              <a:defRPr/>
            </a:pPr>
            <a:r>
              <a:rPr lang="fa-IR" sz="2800" dirty="0">
                <a:cs typeface="B Lotus" panose="00000400000000000000" pitchFamily="2" charset="-78"/>
              </a:rPr>
              <a:t>	</a:t>
            </a:r>
            <a:r>
              <a:rPr lang="fa-IR" sz="2000" dirty="0" smtClean="0">
                <a:cs typeface="B Lotus" panose="00000400000000000000" pitchFamily="2" charset="-78"/>
              </a:rPr>
              <a:t>اطلاعات باید به صورت معناداری پردازش شوند و در ارتباط با دانش قبلی باشند.</a:t>
            </a:r>
          </a:p>
          <a:p>
            <a:pPr algn="r" rtl="1">
              <a:lnSpc>
                <a:spcPct val="100000"/>
              </a:lnSpc>
              <a:defRPr/>
            </a:pPr>
            <a:r>
              <a:rPr lang="fa-IR" sz="2800" dirty="0" smtClean="0">
                <a:cs typeface="B Lotus" panose="00000400000000000000" pitchFamily="2" charset="-78"/>
              </a:rPr>
              <a:t>ساختار بازیابی</a:t>
            </a:r>
          </a:p>
          <a:p>
            <a:pPr marL="0" indent="0" algn="r" rtl="1">
              <a:lnSpc>
                <a:spcPct val="100000"/>
              </a:lnSpc>
              <a:buFontTx/>
              <a:buNone/>
              <a:defRPr/>
            </a:pPr>
            <a:r>
              <a:rPr lang="fa-IR" sz="2000" dirty="0" smtClean="0">
                <a:cs typeface="B Lotus" panose="00000400000000000000" pitchFamily="2" charset="-78"/>
              </a:rPr>
              <a:t>             سرنخ جهت ارزیابی، باید همراه اطلاعات به منظور کمک به بازیابی بعدی اندوزش شوند</a:t>
            </a:r>
            <a:r>
              <a:rPr lang="fa-IR" sz="2800" dirty="0" smtClean="0">
                <a:cs typeface="B Lotus" panose="00000400000000000000" pitchFamily="2" charset="-78"/>
              </a:rPr>
              <a:t>.</a:t>
            </a:r>
          </a:p>
          <a:p>
            <a:pPr algn="r" rtl="1">
              <a:lnSpc>
                <a:spcPct val="100000"/>
              </a:lnSpc>
              <a:defRPr/>
            </a:pPr>
            <a:r>
              <a:rPr lang="fa-IR" sz="2800" dirty="0" smtClean="0">
                <a:cs typeface="B Lotus" panose="00000400000000000000" pitchFamily="2" charset="-78"/>
              </a:rPr>
              <a:t>تسریع</a:t>
            </a:r>
          </a:p>
          <a:p>
            <a:pPr marL="0" indent="0" algn="r" rtl="1">
              <a:lnSpc>
                <a:spcPct val="100000"/>
              </a:lnSpc>
              <a:buFontTx/>
              <a:buNone/>
              <a:defRPr/>
            </a:pPr>
            <a:r>
              <a:rPr lang="fa-IR" sz="2000" dirty="0" smtClean="0">
                <a:cs typeface="B Lotus" panose="00000400000000000000" pitchFamily="2" charset="-78"/>
              </a:rPr>
              <a:t>             نیاز به تمرین زیادی است تا کار بازیابی سریعتر شود</a:t>
            </a:r>
          </a:p>
          <a:p>
            <a:pPr marL="914400" lvl="2" indent="0" algn="r" rtl="1">
              <a:lnSpc>
                <a:spcPct val="150000"/>
              </a:lnSpc>
              <a:buFontTx/>
              <a:buNone/>
              <a:defRPr/>
            </a:pPr>
            <a:r>
              <a:rPr lang="fa-IR" sz="2000" dirty="0" smtClean="0">
                <a:cs typeface="B Lotus" panose="00000400000000000000" pitchFamily="2" charset="-78"/>
              </a:rPr>
              <a:t>    </a:t>
            </a:r>
          </a:p>
        </p:txBody>
      </p:sp>
    </p:spTree>
    <p:extLst>
      <p:ext uri="{BB962C8B-B14F-4D97-AF65-F5344CB8AC3E}">
        <p14:creationId xmlns:p14="http://schemas.microsoft.com/office/powerpoint/2010/main" val="18706846"/>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حافظه آینده نگر</a:t>
            </a:r>
            <a:endParaRPr sz="4000">
              <a:cs typeface="B Lotus" panose="00000400000000000000" pitchFamily="2" charset="-78"/>
            </a:endParaRPr>
          </a:p>
        </p:txBody>
      </p:sp>
      <p:sp>
        <p:nvSpPr>
          <p:cNvPr id="29699" name="Text Placeholder 2"/>
          <p:cNvSpPr>
            <a:spLocks noGrp="1"/>
          </p:cNvSpPr>
          <p:nvPr>
            <p:ph type="body" sz="quarter" idx="10"/>
          </p:nvPr>
        </p:nvSpPr>
        <p:spPr>
          <a:xfrm>
            <a:off x="381000" y="1411288"/>
            <a:ext cx="8382000" cy="3698875"/>
          </a:xfrm>
        </p:spPr>
        <p:txBody>
          <a:bodyPr/>
          <a:lstStyle/>
          <a:p>
            <a:pPr algn="r" rtl="1"/>
            <a:r>
              <a:rPr lang="fa-IR" altLang="en-US" sz="2800" smtClean="0">
                <a:cs typeface="B Lotus" panose="00000400000000000000" pitchFamily="2" charset="-78"/>
              </a:rPr>
              <a:t>اغلب مطالعات حافظه بر </a:t>
            </a:r>
            <a:r>
              <a:rPr lang="fa-IR" altLang="en-US" sz="2800" b="1" smtClean="0">
                <a:cs typeface="B Lotus" panose="00000400000000000000" pitchFamily="2" charset="-78"/>
              </a:rPr>
              <a:t>حافظه گذشته </a:t>
            </a:r>
            <a:r>
              <a:rPr lang="fa-IR" altLang="en-US" sz="2800" smtClean="0">
                <a:cs typeface="B Lotus" panose="00000400000000000000" pitchFamily="2" charset="-78"/>
              </a:rPr>
              <a:t>نگر متمرکز است. دراین نوع حافظه تمرکز بر توانایی مردم در یادآوری رویدادهای است که در گذشته تجربه می شود.</a:t>
            </a:r>
          </a:p>
          <a:p>
            <a:pPr algn="r" rtl="1"/>
            <a:r>
              <a:rPr lang="fa-IR" altLang="en-US" sz="2800" smtClean="0">
                <a:cs typeface="B Lotus" panose="00000400000000000000" pitchFamily="2" charset="-78"/>
              </a:rPr>
              <a:t>حافظه </a:t>
            </a:r>
            <a:r>
              <a:rPr lang="fa-IR" altLang="en-US" sz="2800" b="1" smtClean="0">
                <a:cs typeface="B Lotus" panose="00000400000000000000" pitchFamily="2" charset="-78"/>
              </a:rPr>
              <a:t>آینده نگر</a:t>
            </a:r>
            <a:r>
              <a:rPr lang="fa-IR" altLang="en-US" sz="2800" smtClean="0">
                <a:cs typeface="B Lotus" panose="00000400000000000000" pitchFamily="2" charset="-78"/>
              </a:rPr>
              <a:t>، بر قصد و نقشه ها و عمل هایی متمرکز است که در زمان آینده یا دور قرار است رخ دهند.در اغلب موارد این طرح ها باید در زمان معینی یا شرایط معینی از آینده رخ دهند. </a:t>
            </a:r>
          </a:p>
          <a:p>
            <a:pPr lvl="1" algn="r" rtl="1"/>
            <a:r>
              <a:rPr lang="fa-IR" altLang="en-US" sz="2400" smtClean="0">
                <a:cs typeface="B Lotus" panose="00000400000000000000" pitchFamily="2" charset="-78"/>
              </a:rPr>
              <a:t>حافظه آینده نگر رویدادمدار</a:t>
            </a:r>
          </a:p>
          <a:p>
            <a:pPr lvl="1" algn="r" rtl="1"/>
            <a:r>
              <a:rPr lang="fa-IR" altLang="en-US" sz="2400" smtClean="0">
                <a:cs typeface="B Lotus" panose="00000400000000000000" pitchFamily="2" charset="-78"/>
              </a:rPr>
              <a:t>حافظه آینده نگر زمان مدار</a:t>
            </a:r>
          </a:p>
          <a:p>
            <a:pPr marL="914400" lvl="2" indent="0" algn="r" rtl="1">
              <a:buFontTx/>
              <a:buNone/>
            </a:pPr>
            <a:endParaRPr lang="fa-IR" altLang="en-US" sz="2000" smtClean="0">
              <a:cs typeface="B Lotus" panose="00000400000000000000" pitchFamily="2" charset="-78"/>
            </a:endParaRPr>
          </a:p>
        </p:txBody>
      </p:sp>
    </p:spTree>
    <p:extLst>
      <p:ext uri="{BB962C8B-B14F-4D97-AF65-F5344CB8AC3E}">
        <p14:creationId xmlns:p14="http://schemas.microsoft.com/office/powerpoint/2010/main" val="3589131384"/>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382000" cy="512448"/>
          </a:xfrm>
        </p:spPr>
        <p:txBody>
          <a:bodyPr>
            <a:normAutofit fontScale="90000"/>
          </a:bodyPr>
          <a:lstStyle/>
          <a:p>
            <a:pPr algn="r" rtl="1">
              <a:defRPr/>
            </a:pPr>
            <a:r>
              <a:rPr lang="fa-IR" sz="3600" smtClean="0">
                <a:cs typeface="B Lotus" panose="00000400000000000000" pitchFamily="2" charset="-78"/>
              </a:rPr>
              <a:t>مقایسه مطالعات حافظه روزمره با آزمایشگاهی</a:t>
            </a:r>
            <a:endParaRPr sz="4000">
              <a:cs typeface="B Lotus" panose="00000400000000000000" pitchFamily="2" charset="-78"/>
            </a:endParaRPr>
          </a:p>
        </p:txBody>
      </p:sp>
      <p:sp>
        <p:nvSpPr>
          <p:cNvPr id="30723" name="Text Placeholder 2"/>
          <p:cNvSpPr>
            <a:spLocks noGrp="1"/>
          </p:cNvSpPr>
          <p:nvPr>
            <p:ph type="body" sz="quarter" idx="10"/>
          </p:nvPr>
        </p:nvSpPr>
        <p:spPr>
          <a:xfrm>
            <a:off x="323850" y="1557338"/>
            <a:ext cx="8382000" cy="4173537"/>
          </a:xfrm>
        </p:spPr>
        <p:txBody>
          <a:bodyPr/>
          <a:lstStyle/>
          <a:p>
            <a:pPr algn="r" rtl="1"/>
            <a:r>
              <a:rPr lang="fa-IR" altLang="en-US" sz="2800" smtClean="0">
                <a:cs typeface="B Lotus" panose="00000400000000000000" pitchFamily="2" charset="-78"/>
              </a:rPr>
              <a:t>پدیده های آزمایشگاهی لزوما قابل تعمیم به زندگی واقعی و شرایط طبیعی نیستند.</a:t>
            </a:r>
          </a:p>
          <a:p>
            <a:pPr algn="r" rtl="1"/>
            <a:r>
              <a:rPr lang="fa-IR" altLang="en-US" sz="2800" smtClean="0">
                <a:cs typeface="B Lotus" panose="00000400000000000000" pitchFamily="2" charset="-78"/>
              </a:rPr>
              <a:t>مطالعات روزمره به تفاوتهای فردی مانند سن، فرهنگ، جنس، شخصیت و زمینه های اقتصادی _ اجتماعی و تحصیلی به عنوان عوامل تاثیر گذار برحافظه بیشتر توجه می کند.</a:t>
            </a:r>
          </a:p>
          <a:p>
            <a:pPr algn="r" rtl="1"/>
            <a:r>
              <a:rPr lang="fa-IR" altLang="en-US" sz="2800" smtClean="0">
                <a:cs typeface="B Lotus" panose="00000400000000000000" pitchFamily="2" charset="-78"/>
              </a:rPr>
              <a:t>دقت خاطرات روزمره را نمیتوان سنجید.</a:t>
            </a:r>
          </a:p>
          <a:p>
            <a:pPr algn="r" rtl="1"/>
            <a:r>
              <a:rPr lang="fa-IR" altLang="en-US" sz="2800" smtClean="0">
                <a:cs typeface="B Lotus" panose="00000400000000000000" pitchFamily="2" charset="-78"/>
              </a:rPr>
              <a:t>در مطالعات روزمره کنترل آزمایشی ضعیفی، به خصوص در مرحله یادگیری وجود دارد.</a:t>
            </a:r>
          </a:p>
          <a:p>
            <a:pPr algn="r" rtl="1"/>
            <a:r>
              <a:rPr lang="fa-IR" altLang="en-US" sz="2800" smtClean="0">
                <a:cs typeface="B Lotus" panose="00000400000000000000" pitchFamily="2" charset="-78"/>
              </a:rPr>
              <a:t>مطالعات روزمره، قابلیت کاربردی بیشتری با زندگی روزمره دارد.</a:t>
            </a:r>
          </a:p>
          <a:p>
            <a:pPr marL="914400" lvl="2" indent="0" algn="r" rtl="1">
              <a:buFontTx/>
              <a:buNone/>
            </a:pPr>
            <a:endParaRPr lang="fa-IR" altLang="en-US" sz="2000" smtClean="0">
              <a:cs typeface="B Lotus" panose="00000400000000000000" pitchFamily="2" charset="-78"/>
            </a:endParaRPr>
          </a:p>
        </p:txBody>
      </p:sp>
    </p:spTree>
    <p:extLst>
      <p:ext uri="{BB962C8B-B14F-4D97-AF65-F5344CB8AC3E}">
        <p14:creationId xmlns:p14="http://schemas.microsoft.com/office/powerpoint/2010/main" val="477559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مطالعات تصادفی</a:t>
            </a:r>
            <a:endParaRPr lang="fa-IR" dirty="0"/>
          </a:p>
        </p:txBody>
      </p:sp>
      <p:sp>
        <p:nvSpPr>
          <p:cNvPr id="3" name="Content Placeholder 2"/>
          <p:cNvSpPr>
            <a:spLocks noGrp="1"/>
          </p:cNvSpPr>
          <p:nvPr>
            <p:ph idx="1"/>
          </p:nvPr>
        </p:nvSpPr>
        <p:spPr/>
        <p:txBody>
          <a:bodyPr/>
          <a:lstStyle/>
          <a:p>
            <a:r>
              <a:rPr lang="fa-IR" dirty="0" err="1" smtClean="0"/>
              <a:t>گمارش</a:t>
            </a:r>
            <a:r>
              <a:rPr lang="fa-IR" dirty="0" smtClean="0"/>
              <a:t> غیر تصادفی</a:t>
            </a:r>
          </a:p>
          <a:p>
            <a:r>
              <a:rPr lang="fa-IR" dirty="0" err="1" smtClean="0"/>
              <a:t>گمارش</a:t>
            </a:r>
            <a:r>
              <a:rPr lang="fa-IR" dirty="0" smtClean="0"/>
              <a:t> تصادفی</a:t>
            </a:r>
          </a:p>
          <a:p>
            <a:r>
              <a:rPr lang="fa-IR" dirty="0" err="1" smtClean="0"/>
              <a:t>سوگیری</a:t>
            </a:r>
            <a:r>
              <a:rPr lang="fa-IR" dirty="0" smtClean="0"/>
              <a:t> انتخاب نمونه</a:t>
            </a:r>
          </a:p>
          <a:p>
            <a:r>
              <a:rPr lang="fa-IR" dirty="0" err="1" smtClean="0"/>
              <a:t>سوگیری</a:t>
            </a:r>
            <a:r>
              <a:rPr lang="fa-IR" dirty="0" smtClean="0"/>
              <a:t> آزمایشگر</a:t>
            </a:r>
          </a:p>
          <a:p>
            <a:r>
              <a:rPr lang="fa-IR" dirty="0" err="1" smtClean="0"/>
              <a:t>سوگیری</a:t>
            </a:r>
            <a:r>
              <a:rPr lang="fa-IR" dirty="0" smtClean="0"/>
              <a:t> درمان</a:t>
            </a:r>
          </a:p>
          <a:p>
            <a:r>
              <a:rPr lang="fa-IR" dirty="0" err="1" smtClean="0"/>
              <a:t>سوگیری</a:t>
            </a:r>
            <a:r>
              <a:rPr lang="fa-IR" dirty="0" smtClean="0"/>
              <a:t> بررسی کننده و آزمایشگر</a:t>
            </a:r>
            <a:endParaRPr lang="fa-IR" dirty="0"/>
          </a:p>
        </p:txBody>
      </p:sp>
    </p:spTree>
    <p:extLst>
      <p:ext uri="{BB962C8B-B14F-4D97-AF65-F5344CB8AC3E}">
        <p14:creationId xmlns:p14="http://schemas.microsoft.com/office/powerpoint/2010/main" val="1213136583"/>
      </p:ext>
    </p:extLst>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TotalTime>
  <Words>2276</Words>
  <Application>Microsoft Office PowerPoint</Application>
  <PresentationFormat>On-screen Show (4:3)</PresentationFormat>
  <Paragraphs>400</Paragraphs>
  <Slides>83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B Lotus</vt:lpstr>
      <vt:lpstr>B Nazanin</vt:lpstr>
      <vt:lpstr>Calibri</vt:lpstr>
      <vt:lpstr>Office Theme</vt:lpstr>
      <vt:lpstr>فصل 6:  تحقیق و تشخیص نا بهنجاری</vt:lpstr>
      <vt:lpstr>در بررسی و درمان نا بهنجاری مهم تشخیص علت آن و سپس درمان می باشد</vt:lpstr>
      <vt:lpstr>برای بررسی علل بیماری لازم است از روش های :</vt:lpstr>
      <vt:lpstr>شرح حال بالینی</vt:lpstr>
      <vt:lpstr>ضعف های روش شرح حال</vt:lpstr>
      <vt:lpstr>مطالعات آزمایشگاهی</vt:lpstr>
      <vt:lpstr>PowerPoint Presentation</vt:lpstr>
      <vt:lpstr>PowerPoint Presentation</vt:lpstr>
      <vt:lpstr>مطالعات تصادفی</vt:lpstr>
      <vt:lpstr>PowerPoint Presentation</vt:lpstr>
      <vt:lpstr>PowerPoint Presentation</vt:lpstr>
      <vt:lpstr>استنباط آماری</vt:lpstr>
      <vt:lpstr>PowerPoint Presentation</vt:lpstr>
      <vt:lpstr>روش آزمایشگاه</vt:lpstr>
      <vt:lpstr>روش همبستگی</vt:lpstr>
      <vt:lpstr>مطالعات همه گیر شناسی</vt:lpstr>
      <vt:lpstr>مطالعات همبستگی</vt:lpstr>
      <vt:lpstr>آزمایش های طبیعی</vt:lpstr>
      <vt:lpstr>روش های آزمایشات طبیعی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دستگاه عصبی شامل</vt:lpstr>
      <vt:lpstr>پرده های مغز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ساختار حافظه</vt:lpstr>
      <vt:lpstr>انباره اتکینسون</vt:lpstr>
      <vt:lpstr>حافظه کاری working memory </vt:lpstr>
      <vt:lpstr>PowerPoint Presentation</vt:lpstr>
      <vt:lpstr>PowerPoint Presentation</vt:lpstr>
      <vt:lpstr>PowerPoint Presentation</vt:lpstr>
      <vt:lpstr>فرایند های حافظه</vt:lpstr>
      <vt:lpstr>سطوح پردازش حافظه و اطلاعات</vt:lpstr>
      <vt:lpstr>سطوح پردازش</vt:lpstr>
      <vt:lpstr>انواع حافظه</vt:lpstr>
      <vt:lpstr>انواع حافظه</vt:lpstr>
      <vt:lpstr>PowerPoint Presentation</vt:lpstr>
      <vt:lpstr>انواع حافظه </vt:lpstr>
      <vt:lpstr>PowerPoint Presentation</vt:lpstr>
      <vt:lpstr>PowerPoint Presentation</vt:lpstr>
      <vt:lpstr>حافظه کوتاه مدت</vt:lpstr>
      <vt:lpstr>حافظه کوتاه مدت</vt:lpstr>
      <vt:lpstr>ظرفیت و فراموشی در حافظه کوتاه مدت</vt:lpstr>
      <vt:lpstr>بازیابی اطلاعات</vt:lpstr>
      <vt:lpstr>حافظه بلند مدت</vt:lpstr>
      <vt:lpstr>تقسیم حافظه از جهت مکانیزم مغزی</vt:lpstr>
      <vt:lpstr>حافظه رویدادی Episodic Memory</vt:lpstr>
      <vt:lpstr>حافظه معنایی  Semantic Memory</vt:lpstr>
      <vt:lpstr>مقایسه ویژگیهای حافظه معنایی و رویدادی</vt:lpstr>
      <vt:lpstr>PowerPoint Presentation</vt:lpstr>
      <vt:lpstr>دانش اخباری و دانش اجرایی</vt:lpstr>
      <vt:lpstr> حافظه آشکار و ناآشکار</vt:lpstr>
      <vt:lpstr>Implicit memory ازمون های حافظه نا اشکار</vt:lpstr>
      <vt:lpstr>تمایز روانشناختی بین حافظه آشکار و ناآشکار</vt:lpstr>
      <vt:lpstr>تمایز فیزولوژیک بین حافظه آشکار و ناآشکار</vt:lpstr>
      <vt:lpstr> رازع، حسین. روانشناسی یادگیری، تهران آبان 1387. فصل 15</vt:lpstr>
      <vt:lpstr>  حافظه معمولی یا روزمره  Everyday Memory</vt:lpstr>
      <vt:lpstr>انواع حافظه روزمره</vt:lpstr>
      <vt:lpstr>حافظه سرگذشتی</vt:lpstr>
      <vt:lpstr>حافظه به یادماندنی</vt:lpstr>
      <vt:lpstr>حافظه شاهدان عینی</vt:lpstr>
      <vt:lpstr>حافظه برتر</vt:lpstr>
      <vt:lpstr>حافظه آینده نگر</vt:lpstr>
      <vt:lpstr>مقایسه مطالعات حافظه روزمره با آزمایشگاهی</vt:lpstr>
    </vt:vector>
  </TitlesOfParts>
  <Company>Click 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Soudabe Taheri</dc:creator>
  <cp:lastModifiedBy>malakouti.k@iums.ac.ir</cp:lastModifiedBy>
  <cp:revision>49</cp:revision>
  <dcterms:created xsi:type="dcterms:W3CDTF">2015-11-28T11:32:52Z</dcterms:created>
  <dcterms:modified xsi:type="dcterms:W3CDTF">2017-04-25T13:44:30Z</dcterms:modified>
</cp:coreProperties>
</file>